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r>
              <a:t>Today African retardation—that most sub-Saharan African countries are lagging well behind the rest of the global south in terms of levels of prosperity and income—is one of the most important and also one of the most puzzling facts about the modern economic growth process. But this retardation was not the case as recently as 1950. Back in 1950, African nations were "normal" for global south economies. They had levels of prosperity and income and productivity that were respectable—not global north levels but respectable—in 1950. And African economies do get richer, albeit at a slow and inadequate pace, from 1950 to 2000. </a:t>
            </a:r>
          </a:p>
          <a:p>
            <a:pPr/>
          </a:p>
          <a:p>
            <a:pPr/>
            <a:r>
              <a:t>But by 2000 their levels of prosperity are no longer respectable for the global south. The rest of the global south went roaring on by most of the countries of Africa in that half century, in which African growth was distinctly inadequate by virtually everyone's anticipated or contemporaneous benchmarks. The exceptions are the economies of the Maghreb: the Mediterranean littoral economies north of and in the Sahara.</a:t>
            </a:r>
          </a:p>
          <a:p>
            <a:pPr/>
          </a:p>
          <a:p>
            <a:pPr/>
            <a:r>
              <a:t>Thus any satisfactory explanation of African retardation must be rooted either (a) in things that have happened since 1950, or (b) account for why underlying structural causes of today's relative African poverty were masked in the world as it was back in 1950.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And then there is the underlying question: why would a society—even a dysfunctional society—trade away its people to other continents for money? For one thing, intercontinental slaving is astonishingly “inefficient”. 20% of captives died en route between Africa and the Americas. Far more died in the violence of capture, or on the way to be sold. (Joseph Miller estimated that 50% of the slaves caught in the interior of Angola died before being sold at the coast.) You can argue that low African population density made it worthwhile for elites to resort to slavery and domination to avoid paying the high market wages that would have been generated by a wage-labor system in the context of a high land-labor ratio. But that high land-labor ratio means that slaves would have been very productive kept in Africa</a:t>
            </a:r>
          </a:p>
          <a:p>
            <a:pPr/>
          </a:p>
          <a:p>
            <a:pPr/>
            <a:r>
              <a:t>Melissa Dell notes the consequences of the 1815 Mt. Tambora explosion for the island of Bali. The soil of Bali, enriched by volcanic ash, became much more productive. And in the explosion’s aftermath slave exports from Bali ceased: more profitable to enslave people, but then keep them at home and set them to work farming the newly enriched volcanic soils.</a:t>
            </a:r>
          </a:p>
          <a:p>
            <a:pPr/>
          </a:p>
          <a:p>
            <a:pPr/>
            <a:r>
              <a:t>Was it that the lack of centralized states meant maintaining domination was not easy? That you could sell slaves to Europeans and Middle Easterners, and that maintaining domination then becomes their problem? Perhaps.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Let us move forward in time to the colonial era, and ask: did European colonialism underdevelop Africa? I think that it is overwhelmingly likely that the answer to that question is yes.</a:t>
            </a:r>
          </a:p>
          <a:p>
            <a:pPr/>
          </a:p>
          <a:p>
            <a:pPr/>
            <a:r>
              <a:t>Now there are cheerleaders for colonialism—what Melissa Dell calls the "eccentric consensus". Colonial officials, plus academics like Peter Bauer and Niall Ferguson, agree with Marxist politicians like Vladimir Lenin and intellectuals like Bill Warren (in his book Imperialism: Pioneer of Capitalism) that colonialism actually stimulated economic growth and long-run prosperity in Africa.</a:t>
            </a:r>
          </a:p>
          <a:p>
            <a:pPr/>
          </a:p>
          <a:p>
            <a:pPr/>
            <a:r>
              <a:t>Colonialism brought modern institutions and organizational forms. It brought technologies such as railways and mines. It brought integration into the increasingly globalized world economy. It brought research into curing “tropical” diseases.</a:t>
            </a:r>
          </a:p>
          <a:p>
            <a:pPr/>
          </a:p>
          <a:p>
            <a:pPr/>
            <a:r>
              <a:t>But all this pales, in my view, in the shadow of resource expropriation. Colonialism was not an eleemosynary activity. Melissa Dell has calculation of the effects of the Natives Land Act of 1913 in South Africa. Expropriating 93% of the land, assuming a wage share of 2/3, generates a 59% decline in African living standards. To some degree this has smaller effects on the typical African—it can be viewed, to some degree, as elite replacement. But the cheerleaders for colonialism seem, to me at least, to have to fail to do the most basic math, and to have to willingly and knowingly close their eyes to a lot.</a:t>
            </a:r>
          </a:p>
          <a:p>
            <a:pPr/>
          </a:p>
          <a:p>
            <a:pPr/>
            <a:r>
              <a:t>It is true, as W. Arthur Lewis said, that the colonial experience was sufficiently divergent that you can find an example on the ground proving any conceivable theoretical argument about colonialism’s nature. But let us not pretend that it was typically undertaken for the benefit of the “natives”. Rudyard Kipling could write poems about how it was in order to sell into the market of those Europeans who wanted their consciences salved. But don’t take it as anything more than that.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The balance of the evidence is, rather, strongly against the position of colonialism’s cheerleaders. In places in Africe that had or were developing polities in the pre-colonial era, colonialism stopped the existing dynamics of centralization, severed links of accountability via indirect rule, and in many cases created or intensified ethnic conflict and social division. In places in Africa like South Africa or the Kenyan highlands that became areas of large-scale European settlement, we saw mass immizerization associated with land expropriation, creation of huge inequalities, iand nstitutionalized racism. Elsewhere, the coming of the Europeans and of high-bandwidth contact via trade and ideas did bring much greater social connectivity and economic integration. But merchants and traders and missionaries and educators are not proconsols. Conquest and colonialism is not the best way to do that. And there is no evidence that colonialism brought higher-quality property rights and their benefits to the colonized: rather the reverse, as all property because potential spoils for colonizers.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Melissa Dell in her version of this course focuses closely on two examples of colonialism in Africa: Ghana and Sierra Leone.</a:t>
            </a:r>
          </a:p>
          <a:p>
            <a:pPr/>
          </a:p>
          <a:p>
            <a:pPr/>
            <a:r>
              <a:t>Let’s look at them less intensively. Let’s look first of colonialism in Ghana. </a:t>
            </a:r>
          </a:p>
          <a:p>
            <a:pPr/>
          </a:p>
          <a:p>
            <a:pPr/>
            <a:r>
              <a:t>The British thought that the Asante of Ghana were a “martial race”: one that had done more than most to resist their conquers, and fit to be intermediaries. So the Asante chiefs were made into the tools of “indirect rule”: the British provided them with weapons and logistical support and backup, if the Asante chiefs kept things running. Moreover, the British were more interested in building infrastructure into Asante regions than elsewhere. </a:t>
            </a:r>
          </a:p>
          <a:p>
            <a:pPr/>
          </a:p>
          <a:p>
            <a:pPr/>
            <a:r>
              <a:t>Melissa Dell believes that a plausible counterfactual for Ghana in the 1800s, had the British not conquered it, would have been the formation of an Asante “nation-state”, along the lines of what we saw in Europe: the core region assimilates the others into its dominant ethnicity—just as Gascons and Bretons remained Gascons and Bretons but also became Frenchmen. Such a Ghanian nation-state might not have been a “developmental state”. But ethnic cleavages today would be less. The patterns of indirect rule would not have left their mark. And perhaps Ghana would have had less political instability since 1950—political instability which undermined the economy. Certainly the nature and structure of post-indepenence ethnicly-driven political conflict was entirely a legacy of the colonial state. </a:t>
            </a:r>
          </a:p>
          <a:p>
            <a:pPr/>
          </a:p>
          <a:p>
            <a:pPr/>
            <a:r>
              <a:t>Post-independence, Ghanian politics was dominated by the explicitly anti-Asante Kwame Nkrumah and his anti-Asante coalition. That initiated a cycle of anti-Asante and pro-Asante regimes which has lasted to this day. The two main political parties today revolve around this cleavage—are the Asante to be taken down a peg and is their wealth to be taken and rediverted? Or are the Asante to be boosted?</a:t>
            </a:r>
          </a:p>
          <a:p>
            <a:pPr/>
          </a:p>
          <a:p>
            <a:pPr/>
            <a:r>
              <a:t>But, Peter Bauer and Niall Ferguson and Vladimir Lenin and Bill Warren would say, British imperial rule brought the railroad! British imperial rule brought access to the markets for Ghanian cocoa and oil!!</a:t>
            </a:r>
          </a:p>
          <a:p>
            <a:pPr/>
          </a:p>
          <a:p>
            <a:pPr/>
            <a:r>
              <a:t>I think not. </a:t>
            </a:r>
          </a:p>
          <a:p>
            <a:pPr/>
          </a:p>
          <a:p>
            <a:pPr/>
            <a:r>
              <a:t>According to Meilissa Bell, economic growth during the colonial period was a purely African development, which would plausibly have occurred without British intervention (Hill, 1963, Austin, 2005). The allocation and regulation of land were made less efficient by indirect rule (Colson, 1971, Goldstein and Udry, 2008). Location of infrastructure was determined by the desire to rule, as much as develop. The only reason that Asante had not previously built a railway to the coast was because the British colonial office had blocked it (Chaves, Engerman and Robinson, 2012). </a:t>
            </a:r>
          </a:p>
          <a:p>
            <a:pPr/>
          </a:p>
          <a:p>
            <a:pPr/>
            <a:r>
              <a:t>But education? Surely the British empire brought education? Missionaries brought education. Missionaries were the driving force behind educational expansion in British colonies. A reasonable counterfactual is that, absent colonization, the missionaries would have come anyway.</a:t>
            </a:r>
          </a:p>
          <a:p>
            <a:pPr/>
          </a:p>
          <a:p>
            <a:pPr/>
            <a:r>
              <a:t>You can work, trade, learn, and teach from people without having to conquer and rule them.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Let’s look next at colonialism in Sierra Leone. There was no large centralize state like the Asente empire to be conquered, and to impress the British conquerors with the resistance. The interior was expropriated by the British from 1850 on via a series of treaties with individual chiefs. Frederick Cooper has proposed that Sierra Leone is an excellent example of his "gatekeeper state": the colonial power sits on the coast and develops the minimal amount of infrastructure necessary to extract natural resources, and keep order.</a:t>
            </a:r>
          </a:p>
          <a:p>
            <a:pPr/>
          </a:p>
          <a:p>
            <a:pPr/>
            <a:r>
              <a:t>The British Empire ruled indirectly via “Paramount Chiefs”. The British would place a Paramount Chief in control if he would do their will. Paramount Chiefs ceased to gain their legitimacy from the consent of the community and instead gained it via British imposition. Thus the negotiations that keep rulers from being simply plunderers—that require them to do their jobs rather than simply exctract resources—ceased to take place.</a:t>
            </a:r>
          </a:p>
          <a:p>
            <a:pPr/>
          </a:p>
          <a:p>
            <a:pPr/>
            <a:r>
              <a:t>The extraction of taxes and unpaid labor on the farms of chiefs increased as a result. And the parasitic predatory pattern of rule would be generalized after independence.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In 1961 British handed power to Sir Milton Margai and his Sierra Leone People’s Party (SLPP), which drew its support primarily from Sierra Leone’s east and its south—the area called Mendeland, where the dominant ethnic group was the Mende. In 1967 the SLPP narrowly lost a hotly contested election to Siaka Stevens’s All Peoples Congress party (APC). And the higher ranks of the military—dominated by officers from the Mende—objected. The army leaders then staged an anti-Stevens military coup.</a:t>
            </a:r>
          </a:p>
          <a:p>
            <a:pPr/>
          </a:p>
          <a:p>
            <a:pPr/>
            <a:r>
              <a:t>But the high command did not control the army. They were in turn overthrown by a pro-Stevens counter-coup led by northern junior officers. And Siaka Stevens became President of Sierra Leone from 1967 to 1985, ruling a one-party state in a vicious, violent, and patrimonial way. It is not often that the Governor of your central bank finds himself being thrown off a roof by the president’s thugs.</a:t>
            </a:r>
          </a:p>
          <a:p>
            <a:pPr/>
          </a:p>
          <a:p>
            <a:pPr/>
            <a:r>
              <a:t>Stevens set out to make his opponents—or at least their supporters—poor. Demonstrate that the only way to get resources was fealty to Stevens. Thus he would dismantle the patronage network of his opponents. And any of their supporters who remained engaged would be too poor to cause any trouble.</a:t>
            </a:r>
          </a:p>
          <a:p>
            <a:pPr/>
          </a:p>
          <a:p>
            <a:pPr/>
            <a:r>
              <a:t>And lower down subordinate local powerbrokers imitated him: the more local Paramount Chiefs could insulate their rule from challenges, the more resources they extracted.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The classic statement of the poisonous political economy of the corrupt, predatory, and patrimonial states of postcolonial Africa was Robert Bates's book: Markets and States in Tropical Africa. It was written long before this predatory post-colonial political-economic configuration had reached its peak. </a:t>
            </a:r>
          </a:p>
          <a:p>
            <a:pPr/>
          </a:p>
          <a:p>
            <a:pPr/>
            <a:r>
              <a:t>But do not think that the slave-raidng and colonial-rule patterns that underlay the development of this political economy have come to doom Africa. </a:t>
            </a:r>
          </a:p>
          <a:p>
            <a:pPr/>
          </a:p>
          <a:p>
            <a:pPr/>
            <a:r>
              <a:t>Since 2000, African growth has gotten itself in gear. Prosperity has advanced pretty much all across the continent. Since 2000, the doubling times for Ethiopian, Ghanaian, and Zambian productivity levels have been 12, 20, and 26 years respectively. That is impressive, especially considering what had come before.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t>To get a sense of the diversity of African experience since 1950, let us briefly look at four example African countries: Egypt, in the north, in the Maghreb; Ethiopia, in the east, and very poor; Ghana, in the west, and well integrated economically into the world economy; and Zambia, in the south, and industrializing at what seemed to be a sustainable and was a rapid pace back in 1950. Note that both Zambia and Ghana were richer than Portugal in 1950.</a:t>
            </a:r>
          </a:p>
          <a:p>
            <a:pPr/>
          </a:p>
          <a:p>
            <a:pPr/>
            <a:r>
              <a:t>Since 1950, Egypt does not converge to anything like the global north norm. But Egypt grows along with the world from 1950 to 2000. The other three? No. There are substantial 1950 to 2000 improvements in life expectancy and other social indicators however. But in terms of levels of income per capita and of labor productivity, the African economies of Ethiopia, Ghana, and Zambia have an average growth rate of 0.3% per year. This is in a world and over a half century in which the United States grows at 2.2, India grows at 2.4, and China grows at 3.5% per year.</a:t>
            </a:r>
          </a:p>
          <a:p>
            <a:pPr/>
          </a:p>
          <a:p>
            <a:pPr/>
            <a:r>
              <a:t>Then after 2000 sub-Saharan Africa picks up its mat and walks. </a:t>
            </a:r>
          </a:p>
          <a:p>
            <a:pPr/>
          </a:p>
          <a:p>
            <a:pPr/>
            <a:r>
              <a:t>Ethiopian real income growth has averaged 5.6% per year since 2000: a doubling time of 12 years. Income per capita growth in Ghana is averaging 3.5% per year: Ghana is now twice as rich and prosperous as it was in 2000. Zambia has seen growth at 2.8% per year, fast enough to double income and productivity levels in a quarter century.</a:t>
            </a:r>
          </a:p>
          <a:p>
            <a:pPr/>
          </a:p>
          <a:p>
            <a:pPr/>
            <a:r>
              <a:t>Admittedly, these numbers are still small beer relative to India's 4.7% per year or China's 7.7% per year, if we can indeed trust that last number. However, in a world in which the United States has only averaged 1.1% per year in income growth since 2000, the performance of Ethiopia, Ghana, and Zambia is heartening and even impressive.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One theory of the causes of sub-Saharan African retardation from 1950 to 2000 is that the task of African countries over the generation after independence was state building. When the colonial powers withdrew, they removed their own institutions and elements of state capacity. Africa thus had to build the institutions and capacities of the state necessary to support a detailed division of labor and a modern trading network. </a:t>
            </a:r>
          </a:p>
          <a:p>
            <a:pPr/>
          </a:p>
          <a:p>
            <a:pPr/>
            <a:r>
              <a:t>But building a state requires acting according to a logic of patronage, redistribution, and coalition assembly: a political logic. That powerfully interferes with economic growth in the short and medium run, necessary as a functional state is to attain and maintain modern industrial levels of prosperity in the long run.</a:t>
            </a:r>
          </a:p>
          <a:p>
            <a:pPr/>
          </a:p>
          <a:p>
            <a:pPr/>
            <a:r>
              <a:t>Sub-Saharan Africa had come very late to state building. The inchoate institutions and practices present when the colonialists arrived were either insufficient after the colonialists withdrew or had been leveled in the process of empire. Hence nothing was left behind. And a very difficult task—one that had required half a millennium in western Europe—had to be accomplished in a generation.</a:t>
            </a:r>
          </a:p>
          <a:p>
            <a:pPr/>
          </a:p>
          <a:p>
            <a:pPr/>
            <a:r>
              <a:t>Certainly it is the case that stateless societies were still common in Africa until after World War II. We look at Somalia, at the Nuer people in South Sudan, at the Tallensi in northern Ghana, the Hanza of Tanzania, or the San of Botswana. Historian and anthropologist Phillip Curtin has estimated that back in 1890 it was still the case that a quarter of Africans lived in “stateless” societies.</a:t>
            </a:r>
          </a:p>
          <a:p>
            <a:pPr/>
          </a:p>
          <a:p>
            <a:pPr/>
            <a:r>
              <a:t>Peering back into the past, we see substantial state formation in the Congo basin in the 1400s: the Kongo, Loango, Tio, Luba, and Rund. We see the post-1000 inland empires of Ghana, Mali, and Songhay at the southern edge of the Sahara in west Africa—but how much of those were empires, and how much of those were armed trading networks across an extraordinary relative price gradient in the commodities of gold and salt, that appears more impressive because of gold’s place in other economies? We see Nubia, Kush, Axum, and Great Zimbabwe. But we do not see much else.</a:t>
            </a:r>
          </a:p>
          <a:p>
            <a:pPr/>
          </a:p>
          <a:p>
            <a:pPr/>
            <a:r>
              <a:t>Why might African political centralization have been delayed? We have theories, but they are little more than just-so stories. Jared Diamond attributes it to: the lack of wheat, rice, and corn or equivalent agricultural staples to serve as the basis for intensive agriculture—hence low population density, and little social differentiation. Was it the adverse disease environment? We evolved in Africa, and thus there are lots of pests and parasites in Africa that live off of us and so sap our energy. Or was there something relatively unique in the  sub-Saharan African sociological matrix that inhibited centralization and exploitation and domination at the level that agrarian age states needed to survive and flourish?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Comparisons between Africa and Eurasia are hopeless: too many variables, too few degrees of freedom. We can hope to look within Africa to figure out which of these theories appears to fit the within-Africa correlations. But we do not get very far.</a:t>
            </a:r>
          </a:p>
          <a:p>
            <a:pPr/>
          </a:p>
          <a:p>
            <a:pPr/>
            <a:r>
              <a:t>Political scientist James Robinson tried to determine what correlates with a society’s “level of sovereignty” within Africa. And he found little. A more sophisticated pre-colonial state was not correlated with agricultural potential, was not correlated with disease burden, and while it was somewhat correlated with population density, population density is at least as far as if not further downstream in the causal waterfall network than state capacity. </a:t>
            </a:r>
          </a:p>
          <a:p>
            <a:pPr/>
          </a:p>
          <a:p>
            <a:pPr/>
            <a:r>
              <a:t>How about if we look at the sociology—at patterns of social network ties and at belief structures? There is little robustness in the correlations. One could get excited—Jim Robinson and to a much lesser extent Melissa Dell do—at things like the fact that a combination of (a) strong age-based affinity networks, (b) strong kinship networks, and (c) witchcraft as an active force in the world are poisonous for state formation. But we would expect 5% of coefficients to be significant at the 0.05 level if there was no signal at all. And that is pretty much where we are.</a:t>
            </a:r>
          </a:p>
          <a:p>
            <a:pPr/>
          </a:p>
          <a:p>
            <a:pPr/>
            <a:r>
              <a:t>And is susceptibility to state-building a good thing? Is sub-Saharan Africa in the agrarian age not a failure but a success? Did society’s successfully resisting the state provide sub-Saharan Africans with better lives for millennia than their dominated and oppressed agrarian-age counterparts in state-ridden Eurasia?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The Hebrew Bible’s book of 1 Samuel contains a discussion of the value of the state. It is not a favorable one.</a:t>
            </a:r>
          </a:p>
          <a:p>
            <a:pPr/>
          </a:p>
          <a:p>
            <a:pPr/>
            <a:r>
              <a:t>Let me quote from the King James translation, even though it is not the easiest to understand. The language is beautiful. And since this is an ancient document speaking to us from the distant past, a translation that registers that is, I think, more true than one that tells us that these people could be alive with us today and thinking as we do:</a:t>
            </a:r>
          </a:p>
          <a:p>
            <a:pPr/>
          </a:p>
          <a:p>
            <a:pPr/>
            <a:r>
              <a:t>&gt;All the elders of Israel gathered themselves together, and came to Samuel unto Ramah. And they said unto him:</a:t>
            </a:r>
          </a:p>
          <a:p>
            <a:pPr/>
          </a:p>
          <a:p>
            <a:pPr/>
            <a:r>
              <a:t>&gt;&gt;Behold, thou art old, and thy sons walk not in thy ways: now make us a king to judge us like all the nations.…</a:t>
            </a:r>
          </a:p>
          <a:p>
            <a:pPr/>
          </a:p>
          <a:p>
            <a:pPr/>
            <a:r>
              <a:t>&gt;And Samuel told all the words of the Lord unto the people that asked of him a king. And he said:</a:t>
            </a:r>
          </a:p>
          <a:p>
            <a:pPr/>
          </a:p>
          <a:p>
            <a:pPr/>
            <a:r>
              <a:t>&gt;&gt;This will be the manner of the king that shall reign over you: </a:t>
            </a:r>
          </a:p>
          <a:p>
            <a:pPr/>
          </a:p>
          <a:p>
            <a:pPr/>
            <a:r>
              <a:t>&gt;&gt;He will take your sons, and appoint them for himself, for his chariots, and to be his horsemen; and some shall run before his chariots. And he will appoint him captains over thousands, and captains over fifties; and will set them to ear his ground, and to reap his harvest, and to make his instruments of war, and instruments of his chariots. </a:t>
            </a:r>
          </a:p>
          <a:p>
            <a:pPr/>
          </a:p>
          <a:p>
            <a:pPr/>
            <a:r>
              <a:t>&gt;&gt;And he will take your daughters to be confectionaries, and to be cooks, and to be bakers.</a:t>
            </a:r>
          </a:p>
          <a:p>
            <a:pPr/>
          </a:p>
          <a:p>
            <a:pPr/>
            <a:r>
              <a:t>&gt;&gt;And he will take your fields, and your vineyards, and your oliveyards, even the best of them, and give them to his servants. And he will take the tenth of your seed, and of your vineyards, and give to his officers, and to his servants. And he will take your menservants, and your maidservants, and your goodliest young men, and your asses, and put them to his work.</a:t>
            </a:r>
          </a:p>
          <a:p>
            <a:pPr/>
          </a:p>
          <a:p>
            <a:pPr/>
            <a:r>
              <a:t>&gt;&gt;He will take the tenth of your sheep: and ye shall be his servants.</a:t>
            </a:r>
          </a:p>
          <a:p>
            <a:pPr/>
          </a:p>
          <a:p>
            <a:pPr/>
            <a:r>
              <a:t>&gt;&gt;And ye shall cry out in that day because of your king which ye shall have chosen you; and the Lord will not hear you in that day…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And then there is the theory that African retardation is a long-run consequence of centuries of slave raids on and against Africa—slave raids that destroyed the foundations and institutions of social trust at a very deep level, with lasting consequences for the ability of the societal matrix to support a prosperous economy. For this theory to work, the institutions, structures, practices, and values of colonial masters could serve to hold the economy together until the withdrawal of empires—and so Africa looked OK for the global south in 1950—but that the legacy of slavery began to tell after independence.</a:t>
            </a:r>
          </a:p>
          <a:p>
            <a:pPr/>
          </a:p>
          <a:p>
            <a:pPr/>
            <a:r>
              <a:t>This is a very important theory. However, I am still not sure what I make of it.</a:t>
            </a:r>
          </a:p>
          <a:p>
            <a:pPr/>
          </a:p>
          <a:p>
            <a:pPr/>
            <a:r>
              <a:t>It is a fact that slavery and thralldom have been depressingly common in human history. It has long been a thing to steal people, rip them out of their social context, and sell them to foreigners. Then, without social ties or orientation, they can be treated worse than poor third cousins—you can get a lot of work out of them, and they are much easier to control than those born and raised nearby, for such people have social network resources. And things can get much nastier than simply being treated like a poor low-status third cousin: people have been worked to death by the millions in the galleys, mines, plantations…</a:t>
            </a:r>
          </a:p>
          <a:p>
            <a:pPr/>
          </a:p>
          <a:p>
            <a:pPr/>
            <a:r>
              <a:t>People are even anxious to engage in the slave trade: to sell their dependents and their relatives. Even their close relatives. Once again, from the Hebrew Bible. This time: Genesis 37:23 ff.:</a:t>
            </a:r>
          </a:p>
          <a:p>
            <a:pPr/>
          </a:p>
          <a:p>
            <a:pPr/>
            <a:r>
              <a:t>&gt;When Joseph was come unto his brethren, that they stript Joseph… and cast him into a pit…. And, behold, a company of Ishmeelites came from Gilead with their camels bearing spicery and balm and myrrh, going to carry it down to Egypt. And Judah said unto his brethren:</a:t>
            </a:r>
          </a:p>
          <a:p>
            <a:pPr/>
          </a:p>
          <a:p>
            <a:pPr/>
            <a:r>
              <a:t>&gt;&gt;What profit is it if we slay our brother, and conceal his blood? Come, and let us sell him to the Ishmeelites, and let not our hand be upon him; for he is our brother and our flesh.</a:t>
            </a:r>
          </a:p>
          <a:p>
            <a:pPr/>
          </a:p>
          <a:p>
            <a:pPr/>
            <a:r>
              <a:t>&gt;And his brethren were content…. They drew and lifted up Joseph out of the pit, and sold Joseph to the Ishmeelites for twenty pieces of silver: and they brought Joseph into Egypt…. And the Midianites sold him into Egypt unto Potiphar, an officer of Pharaoh's, and captain of the guard…</a:t>
            </a:r>
          </a:p>
          <a:p>
            <a:pPr/>
          </a:p>
          <a:p>
            <a:pPr/>
            <a:r>
              <a:t>Note that Judah here comes off much better than his other brothers who are the notional progenitors of the other tribes of Israel. That means the odds are very good that this passage was written by a member of the tribe of Judah—a Judean. The other brothers really do want to kill Joseph for being an annoying snot and, as one of the sons of Rachel, one of the favorites of their father the patriarch Jacob-Israel. Judah saves Joseph—and thus sets in motion the long causal chain that saves the people of Israel from starvation in the next famine.</a:t>
            </a:r>
          </a:p>
          <a:p>
            <a:pPr/>
          </a:p>
          <a:p>
            <a:pPr/>
            <a:r>
              <a:t>Still, selling your brother into slavery for twenty pieces of silver is not a good look.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The trans-Atlantic European-run guns-slaves-sugar slave trade that ripped the heart out of Africa from 1600 to 1850 is only one of the major slave trades in the past millennium of human history. Ther are in addition the “Black Sea”, “Barbary Coast”, Indian Ocean, and internal African slave trades.</a:t>
            </a:r>
          </a:p>
          <a:p>
            <a:pPr/>
          </a:p>
          <a:p>
            <a:pPr/>
            <a:r>
              <a:t>There appear to be two eras in the past at which the effects and scale of African slavery rapidly intensified: The first is the coming of the slavery-driven “Atlantic economy” after 1600. The second is, somewhat paradoxically, the era of the abolition of the Atlantic slave trade. It was followed by redeployment of slaves into African plantations to grow export agricultural crops. And the profits from selling plantation-grown crops turned out to be greater than those of selling people overseas.</a:t>
            </a:r>
          </a:p>
          <a:p>
            <a:pPr/>
          </a:p>
          <a:p>
            <a:pPr/>
            <a:r>
              <a:t>The scale of this? We really do not know. Was it really the case that 30% of western Sudanese wer slaves in 1900? How long did this last? Supposedly, slavery was “abolished” in Sierra Leone in 1928, in Nigeria in 1936, in Mauritania in 1981.</a:t>
            </a:r>
          </a:p>
          <a:p>
            <a:pPr/>
          </a:p>
          <a:p>
            <a:pPr/>
            <a:r>
              <a:t>If you want numbers—and we do—here are our best guesses as to the size of the slave trades: Atlantic 1600-1850: 13M? Indian Ocean 1000-1900: 5M? Internal African 1500-1900: 5M? Trans-Saharan 1200-1900: 3M? Barbary Coast 1500-1800: 1.5M? Black Sea 1400-1750: 3M?</a:t>
            </a:r>
          </a:p>
          <a:p>
            <a:pPr/>
          </a:p>
          <a:p>
            <a:pPr/>
            <a:r>
              <a:t>Compare these to a population of Africa in 1700 of perhaps 60 million, and to perhaps 360 million people born in Africa &amp; surviving to age 5 over the years 1500-1800.</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The consequences in terms of societal disintegration and thus the creation of the deep roots of African retardation may have been very large indeed. Nathan Nunn has crunched the numbers on the correlation of slave raiding with economic retardation within Africa, and has found that the intensity of slave raiding is strongly negatively associated with institutional quality and economic prosperity today: where the intensity of slave raiding is lower by one standard deviation, income per capita is higher by 50%.</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Is this association an accident? Is it that one set of factors made slave raiding intensive, and another set of factors make countries today poor, and that these both just happen to be operating in largely the same places within Africa? Or is it that factors that make today’s African economies poor were, in the past, also operating to make them vulnerable to slave raids? </a:t>
            </a:r>
          </a:p>
          <a:p>
            <a:pPr/>
          </a:p>
          <a:p>
            <a:pPr/>
            <a:r>
              <a:t>I think that this is, more likely than not, most of what is going on.</a:t>
            </a:r>
          </a:p>
          <a:p>
            <a:pPr/>
          </a:p>
          <a:p>
            <a:pPr/>
            <a:r>
              <a:t>Nathan Nunn disagrees. Nunn points out that proximity to slave markets is a powerful piece of susceptibility to slave raiding. And that it looks like that component of slave raiding which is produced by proximity to slave markets alone is even more powerfully associated with economic retardation today. In fact, his coefficient estimates are that the true effect of a one standard deviation increase in slave raiding is to reduce prosperity by two-thirds—although the estimate is imprecise: it could be one-third, it could be five-sixths.</a:t>
            </a:r>
          </a:p>
          <a:p>
            <a:pPr/>
          </a:p>
          <a:p>
            <a:pPr/>
            <a:r>
              <a:t>This seems to me to be alarmingly large: that countries susceptible to slave raiding because of geographical proximity to slave markets had other advantages that should have benefited their economies today by twice as much as the slavery-poverty correlation, but that these advantages are masked by a true underlying causal effect of slave raiding on poverty three times as large as the correlation we see—I find that too big to swallow. And so I find myself unable to believe in Nunn’s identifying assumption: that geography affects prosperity in Africa today only through the fact that economies closer to slave markets were more vulnerable to slave raiding.</a:t>
            </a:r>
          </a:p>
          <a:p>
            <a:pPr/>
          </a:p>
          <a:p>
            <a:pPr/>
            <a:r>
              <a:t>Hence I conclude: suggestive, and important to assess, but that we really do not yet know.</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1b.pptx" TargetMode="External"/><Relationship Id="rId3" Type="http://schemas.openxmlformats.org/officeDocument/2006/relationships/hyperlink" Target="https://www.icloud.com/keynote/0xRRhkj7cn2vsAXbYKCH4E9U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audio" Target="../media/media8.m4a"/><Relationship Id="rId8" Type="http://schemas.microsoft.com/office/2007/relationships/media" Target="../media/media8.m4a"/><Relationship Id="rId9"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audio" Target="../media/media13.m4a"/><Relationship Id="rId4" Type="http://schemas.microsoft.com/office/2007/relationships/media" Target="../media/media13.m4a"/><Relationship Id="rId5"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audio" Target="../media/media16.m4a"/><Relationship Id="rId7" Type="http://schemas.microsoft.com/office/2007/relationships/media" Target="../media/media16.m4a"/><Relationship Id="rId8"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pamuk.pdf" TargetMode="External"/><Relationship Id="rId3" Type="http://schemas.openxmlformats.org/officeDocument/2006/relationships/hyperlink" Target="https://delong.typepad.com/files/nunn-culture.pdf" TargetMode="External"/><Relationship Id="rId4" Type="http://schemas.openxmlformats.org/officeDocument/2006/relationships/hyperlink" Target="https://scholar.harvard.edu/files/dell/files/revolutiondraft.pdf" TargetMode="External"/><Relationship Id="rId5" Type="http://schemas.openxmlformats.org/officeDocument/2006/relationships/hyperlink" Target="https://delong.typepad.com/files/eichengreen-mirrors.pdf" TargetMode="External"/><Relationship Id="rId6" Type="http://schemas.openxmlformats.org/officeDocument/2006/relationships/hyperlink" Target="https://delong.typepad.com/files/atkin-skill.pdf" TargetMode="External"/><Relationship Id="rId7" Type="http://schemas.openxmlformats.org/officeDocument/2006/relationships/hyperlink" Target="https://delong.typepad.com/files/gellner-nations.pdf" TargetMode="External"/><Relationship Id="rId8" Type="http://schemas.openxmlformats.org/officeDocument/2006/relationships/hyperlink" Target="https://delong.typepad.com/files/eichengeeen-populist.pdf" TargetMode="External"/><Relationship Id="rId9" Type="http://schemas.openxmlformats.org/officeDocument/2006/relationships/hyperlink" Target="https://scholar.harvard.edu/files/dell/files/aej_temperature.pdf" TargetMode="External"/><Relationship Id="rId10" Type="http://schemas.openxmlformats.org/officeDocument/2006/relationships/hyperlink" Target="https://economics.mit.edu/files/9138"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ber.org/chapters/c6064.pdf" TargetMode="External"/><Relationship Id="rId3" Type="http://schemas.openxmlformats.org/officeDocument/2006/relationships/hyperlink" Target="https://delong.typepad.com/files/keynes-persuasion.pdf" TargetMode="External"/><Relationship Id="rId4" Type="http://schemas.openxmlformats.org/officeDocument/2006/relationships/hyperlink" Target="https://delong.typepad.com/files/bellamy-backward.pdf" TargetMode="External"/><Relationship Id="rId5" Type="http://schemas.openxmlformats.org/officeDocument/2006/relationships/hyperlink" Target="https://delong.typepad.com/files/allen-geh.pdf"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braddelong/public-files/blob/master/readings/article-nunn-long-term.pdf" TargetMode="External"/><Relationship Id="rId3" Type="http://schemas.openxmlformats.org/officeDocument/2006/relationships/hyperlink" Target="https://github.com/braddelong/public-files/blob/master/econ-135-lecture-21b.pptx"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audio" Target="../media/media1.m4a"/><Relationship Id="rId7" Type="http://schemas.microsoft.com/office/2007/relationships/media" Target="../media/media1.m4a"/><Relationship Id="rId8"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21b:</a:t>
            </a:r>
          </a:p>
          <a:p>
            <a:pPr defTabSz="406908">
              <a:defRPr sz="5300">
                <a:uFill>
                  <a:solidFill>
                    <a:srgbClr val="000000"/>
                  </a:solidFill>
                </a:uFill>
                <a:latin typeface="Calibri"/>
                <a:ea typeface="Calibri"/>
                <a:cs typeface="Calibri"/>
                <a:sym typeface="Calibri"/>
              </a:defRPr>
            </a:pPr>
            <a:r>
              <a:t>5.4. Africa</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Th 2020-04-09</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2020-04-14</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https://github.com/braddelong/public-files/blob/master/econ-135-lecture-21b.pptx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https://www.icloud.com/keynote/0xRRhkj7cn2vsAXbYKCH4E9Ug</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Present at the Creation"/>
          <p:cNvSpPr txBox="1"/>
          <p:nvPr>
            <p:ph type="title"/>
          </p:nvPr>
        </p:nvSpPr>
        <p:spPr>
          <a:xfrm>
            <a:off x="124795" y="-1"/>
            <a:ext cx="8890001" cy="1261271"/>
          </a:xfrm>
          <a:prstGeom prst="rect">
            <a:avLst/>
          </a:prstGeom>
        </p:spPr>
        <p:txBody>
          <a:bodyPr/>
          <a:lstStyle>
            <a:lvl1pPr defTabSz="411479">
              <a:defRPr sz="7200"/>
            </a:lvl1pPr>
          </a:lstStyle>
          <a:p>
            <a:pPr/>
            <a:r>
              <a:t>Slavery in Africa II</a:t>
            </a:r>
          </a:p>
        </p:txBody>
      </p:sp>
      <p:sp>
        <p:nvSpPr>
          <p:cNvPr id="15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Slave trades in the past millennium:</a:t>
            </a:r>
          </a:p>
          <a:p>
            <a:pPr marL="105227" indent="-105227" defTabSz="145862">
              <a:spcBef>
                <a:spcPts val="800"/>
              </a:spcBef>
              <a:defRPr sz="1608">
                <a:latin typeface="Times New Roman"/>
                <a:ea typeface="Times New Roman"/>
                <a:cs typeface="Times New Roman"/>
                <a:sym typeface="Times New Roman"/>
              </a:defRPr>
            </a:pPr>
            <a:r>
              <a:t>“Black Sea”</a:t>
            </a:r>
          </a:p>
          <a:p>
            <a:pPr marL="105227" indent="-105227" defTabSz="145862">
              <a:spcBef>
                <a:spcPts val="800"/>
              </a:spcBef>
              <a:defRPr sz="1608">
                <a:latin typeface="Times New Roman"/>
                <a:ea typeface="Times New Roman"/>
                <a:cs typeface="Times New Roman"/>
                <a:sym typeface="Times New Roman"/>
              </a:defRPr>
            </a:pPr>
            <a:r>
              <a:t>“Barbary Coast”</a:t>
            </a:r>
          </a:p>
          <a:p>
            <a:pPr marL="105227" indent="-105227" defTabSz="145862">
              <a:spcBef>
                <a:spcPts val="800"/>
              </a:spcBef>
              <a:defRPr sz="1608">
                <a:latin typeface="Times New Roman"/>
                <a:ea typeface="Times New Roman"/>
                <a:cs typeface="Times New Roman"/>
                <a:sym typeface="Times New Roman"/>
              </a:defRPr>
            </a:pPr>
            <a:r>
              <a:t>Indian Ocean</a:t>
            </a:r>
          </a:p>
          <a:p>
            <a:pPr marL="105227" indent="-105227" defTabSz="145862">
              <a:spcBef>
                <a:spcPts val="800"/>
              </a:spcBef>
              <a:defRPr sz="1608">
                <a:latin typeface="Times New Roman"/>
                <a:ea typeface="Times New Roman"/>
                <a:cs typeface="Times New Roman"/>
                <a:sym typeface="Times New Roman"/>
              </a:defRPr>
            </a:pPr>
            <a:r>
              <a:t>Atlantic-Caribbean</a:t>
            </a:r>
          </a:p>
          <a:p>
            <a:pPr marL="105227" indent="-105227" defTabSz="145862">
              <a:spcBef>
                <a:spcPts val="800"/>
              </a:spcBef>
              <a:defRPr sz="1608">
                <a:latin typeface="Times New Roman"/>
                <a:ea typeface="Times New Roman"/>
                <a:cs typeface="Times New Roman"/>
                <a:sym typeface="Times New Roman"/>
              </a:defRPr>
            </a:pPr>
            <a:r>
              <a:t>Two moments at which slavery rapidly intensified:</a:t>
            </a:r>
          </a:p>
          <a:p>
            <a:pPr lvl="1" marL="263069" indent="-105227" defTabSz="145862">
              <a:spcBef>
                <a:spcPts val="800"/>
              </a:spcBef>
              <a:defRPr sz="1608">
                <a:latin typeface="Times New Roman"/>
                <a:ea typeface="Times New Roman"/>
                <a:cs typeface="Times New Roman"/>
                <a:sym typeface="Times New Roman"/>
              </a:defRPr>
            </a:pPr>
            <a:r>
              <a:t>Coming of the slavery-driven “Atlantic economy” after 1600</a:t>
            </a:r>
          </a:p>
          <a:p>
            <a:pPr lvl="1" marL="263069" indent="-105227" defTabSz="145862">
              <a:spcBef>
                <a:spcPts val="800"/>
              </a:spcBef>
              <a:defRPr sz="1608">
                <a:latin typeface="Times New Roman"/>
                <a:ea typeface="Times New Roman"/>
                <a:cs typeface="Times New Roman"/>
                <a:sym typeface="Times New Roman"/>
              </a:defRPr>
            </a:pPr>
            <a:r>
              <a:t>Abolition of the slave trade, followed by redeployment of slaves into African plantations to grow export agricultural crops</a:t>
            </a:r>
          </a:p>
          <a:p>
            <a:pPr lvl="2" marL="700857" indent="-105227" defTabSz="145862">
              <a:spcBef>
                <a:spcPts val="800"/>
              </a:spcBef>
              <a:defRPr sz="1608">
                <a:latin typeface="Times New Roman"/>
                <a:ea typeface="Times New Roman"/>
                <a:cs typeface="Times New Roman"/>
                <a:sym typeface="Times New Roman"/>
              </a:defRPr>
            </a:pPr>
            <a:r>
              <a:t>30% of western Sudanese slaves in 1900? Slavery “abolished” in Sierra Leone in 1928, in Nigeria in 1936, in Mauritania in 1981</a:t>
            </a:r>
          </a:p>
          <a:p>
            <a:pPr marL="105227" indent="-105227" defTabSz="145862">
              <a:spcBef>
                <a:spcPts val="800"/>
              </a:spcBef>
              <a:defRPr sz="1608">
                <a:latin typeface="Times New Roman"/>
                <a:ea typeface="Times New Roman"/>
                <a:cs typeface="Times New Roman"/>
                <a:sym typeface="Times New Roman"/>
              </a:defRPr>
            </a:pPr>
            <a:r>
              <a:t>Slave trades: Atlantic1600-1850: 13M? Indian Ocean 1000-1900: 5M? Internal African 1500-1900: 5M? Trans-Saharan 1200-1900: 3M? Barbary Coast 1500-1800: 1.5M? Black Sea 1400-1750: 3M?</a:t>
            </a:r>
          </a:p>
          <a:p>
            <a:pPr marL="105227" indent="-105227" defTabSz="145862">
              <a:spcBef>
                <a:spcPts val="800"/>
              </a:spcBef>
              <a:defRPr sz="1608">
                <a:latin typeface="Times New Roman"/>
                <a:ea typeface="Times New Roman"/>
                <a:cs typeface="Times New Roman"/>
                <a:sym typeface="Times New Roman"/>
              </a:defRPr>
            </a:pPr>
            <a:r>
              <a:t>Population of Africa in 1700: 60M?</a:t>
            </a:r>
          </a:p>
          <a:p>
            <a:pPr lvl="1" marL="263069" indent="-105227" defTabSz="145862">
              <a:spcBef>
                <a:spcPts val="800"/>
              </a:spcBef>
              <a:defRPr sz="1608">
                <a:latin typeface="Times New Roman"/>
                <a:ea typeface="Times New Roman"/>
                <a:cs typeface="Times New Roman"/>
                <a:sym typeface="Times New Roman"/>
              </a:defRPr>
            </a:pPr>
            <a:r>
              <a:t>People born in Africa &amp; surviving to age 5, 1500-1800: 360M?</a:t>
            </a:r>
          </a:p>
        </p:txBody>
      </p:sp>
      <p:sp>
        <p:nvSpPr>
          <p:cNvPr id="15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5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2289" y="615725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100006"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Present at the Creation"/>
          <p:cNvSpPr txBox="1"/>
          <p:nvPr>
            <p:ph type="title"/>
          </p:nvPr>
        </p:nvSpPr>
        <p:spPr>
          <a:xfrm>
            <a:off x="124795" y="-1"/>
            <a:ext cx="8890001" cy="1261271"/>
          </a:xfrm>
          <a:prstGeom prst="rect">
            <a:avLst/>
          </a:prstGeom>
        </p:spPr>
        <p:txBody>
          <a:bodyPr/>
          <a:lstStyle>
            <a:lvl1pPr defTabSz="411479">
              <a:defRPr sz="7200"/>
            </a:lvl1pPr>
          </a:lstStyle>
          <a:p>
            <a:pPr/>
            <a:r>
              <a:t>Consequences</a:t>
            </a:r>
          </a:p>
        </p:txBody>
      </p:sp>
      <p:sp>
        <p:nvSpPr>
          <p:cNvPr id="163" name="Somehow, after World War II, nearly everything went right…"/>
          <p:cNvSpPr txBox="1"/>
          <p:nvPr>
            <p:ph type="body" sz="quarter" idx="1"/>
          </p:nvPr>
        </p:nvSpPr>
        <p:spPr>
          <a:xfrm>
            <a:off x="124795" y="1261267"/>
            <a:ext cx="2454367" cy="4687518"/>
          </a:xfrm>
          <a:prstGeom prst="rect">
            <a:avLst/>
          </a:prstGeom>
        </p:spPr>
        <p:txBody>
          <a:bodyPr anchor="t"/>
          <a:lstStyle/>
          <a:p>
            <a:pPr marL="0" indent="0" defTabSz="121914">
              <a:spcBef>
                <a:spcPts val="600"/>
              </a:spcBef>
              <a:buSzTx/>
              <a:buNone/>
              <a:defRPr b="1" sz="1679">
                <a:latin typeface="+mj-lt"/>
                <a:ea typeface="+mj-ea"/>
                <a:cs typeface="+mj-cs"/>
                <a:sym typeface="Helvetica"/>
              </a:defRPr>
            </a:pPr>
            <a:r>
              <a:t>Societal disintegration:</a:t>
            </a:r>
          </a:p>
          <a:p>
            <a:pPr marL="87951" indent="-87951" defTabSz="121914">
              <a:spcBef>
                <a:spcPts val="600"/>
              </a:spcBef>
              <a:defRPr sz="1344">
                <a:latin typeface="Times New Roman"/>
                <a:ea typeface="Times New Roman"/>
                <a:cs typeface="Times New Roman"/>
                <a:sym typeface="Times New Roman"/>
              </a:defRPr>
            </a:pPr>
            <a:r>
              <a:t>	Nathan Nunn has constructed estimates:</a:t>
            </a:r>
          </a:p>
          <a:p>
            <a:pPr lvl="1" marL="219878" indent="-87951" defTabSz="121914">
              <a:spcBef>
                <a:spcPts val="600"/>
              </a:spcBef>
              <a:defRPr sz="1344">
                <a:latin typeface="Times New Roman"/>
                <a:ea typeface="Times New Roman"/>
                <a:cs typeface="Times New Roman"/>
                <a:sym typeface="Times New Roman"/>
              </a:defRPr>
            </a:pPr>
            <a:r>
              <a:t>The negative effects of the slave trade on income per-capita in Africa. </a:t>
            </a:r>
          </a:p>
          <a:p>
            <a:pPr lvl="1" marL="219878" indent="-87951" defTabSz="121914">
              <a:spcBef>
                <a:spcPts val="600"/>
              </a:spcBef>
              <a:defRPr sz="1344">
                <a:latin typeface="Times New Roman"/>
                <a:ea typeface="Times New Roman"/>
                <a:cs typeface="Times New Roman"/>
                <a:sym typeface="Times New Roman"/>
              </a:defRPr>
            </a:pPr>
            <a:r>
              <a:t>Shipping records, plantation records, sales receipts, the ethnicity/origin of slaves</a:t>
            </a:r>
          </a:p>
          <a:p>
            <a:pPr lvl="1" marL="219878" indent="-87951" defTabSz="121914">
              <a:spcBef>
                <a:spcPts val="600"/>
              </a:spcBef>
              <a:defRPr sz="1344">
                <a:latin typeface="Times New Roman"/>
                <a:ea typeface="Times New Roman"/>
                <a:cs typeface="Times New Roman"/>
                <a:sym typeface="Times New Roman"/>
              </a:defRPr>
            </a:pPr>
            <a:r>
              <a:t>Intensity of slaving negatively correlated with income today</a:t>
            </a:r>
          </a:p>
          <a:p>
            <a:pPr lvl="1" marL="219878" indent="-87951" defTabSz="121914">
              <a:spcBef>
                <a:spcPts val="600"/>
              </a:spcBef>
              <a:defRPr sz="1344">
                <a:latin typeface="Times New Roman"/>
                <a:ea typeface="Times New Roman"/>
                <a:cs typeface="Times New Roman"/>
                <a:sym typeface="Times New Roman"/>
              </a:defRPr>
            </a:pPr>
            <a:r>
              <a:t>Intensity of slaving negatively correlated with institutional quality. </a:t>
            </a:r>
          </a:p>
          <a:p>
            <a:pPr lvl="1" marL="219878" indent="-87951" defTabSz="121914">
              <a:spcBef>
                <a:spcPts val="600"/>
              </a:spcBef>
              <a:defRPr sz="1344">
                <a:latin typeface="Times New Roman"/>
                <a:ea typeface="Times New Roman"/>
                <a:cs typeface="Times New Roman"/>
                <a:sym typeface="Times New Roman"/>
              </a:defRPr>
            </a:pPr>
            <a:r>
              <a:t>A fall of one standard deviation in the extent of slaving raises income per capita by 50%</a:t>
            </a:r>
          </a:p>
        </p:txBody>
      </p:sp>
      <p:sp>
        <p:nvSpPr>
          <p:cNvPr id="16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0:30</a:t>
            </a:r>
          </a:p>
        </p:txBody>
      </p:sp>
      <p:pic>
        <p:nvPicPr>
          <p:cNvPr id="165" name="Image" descr="Image"/>
          <p:cNvPicPr>
            <a:picLocks noChangeAspect="1"/>
          </p:cNvPicPr>
          <p:nvPr/>
        </p:nvPicPr>
        <p:blipFill>
          <a:blip r:embed="rId3">
            <a:extLst/>
          </a:blip>
          <a:stretch>
            <a:fillRect/>
          </a:stretch>
        </p:blipFill>
        <p:spPr>
          <a:xfrm>
            <a:off x="2579161" y="1261269"/>
            <a:ext cx="3240200" cy="2356509"/>
          </a:xfrm>
          <a:prstGeom prst="rect">
            <a:avLst/>
          </a:prstGeom>
          <a:ln w="12700">
            <a:miter lim="400000"/>
          </a:ln>
        </p:spPr>
      </p:pic>
      <p:pic>
        <p:nvPicPr>
          <p:cNvPr id="166" name="Image" descr="Image"/>
          <p:cNvPicPr>
            <a:picLocks noChangeAspect="1"/>
          </p:cNvPicPr>
          <p:nvPr/>
        </p:nvPicPr>
        <p:blipFill>
          <a:blip r:embed="rId4">
            <a:extLst/>
          </a:blip>
          <a:stretch>
            <a:fillRect/>
          </a:stretch>
        </p:blipFill>
        <p:spPr>
          <a:xfrm>
            <a:off x="5787576" y="1261269"/>
            <a:ext cx="3227220" cy="2356509"/>
          </a:xfrm>
          <a:prstGeom prst="rect">
            <a:avLst/>
          </a:prstGeom>
          <a:ln w="12700">
            <a:miter lim="400000"/>
          </a:ln>
        </p:spPr>
      </p:pic>
      <p:pic>
        <p:nvPicPr>
          <p:cNvPr id="167" name="Image" descr="Image"/>
          <p:cNvPicPr>
            <a:picLocks noChangeAspect="1"/>
          </p:cNvPicPr>
          <p:nvPr/>
        </p:nvPicPr>
        <p:blipFill>
          <a:blip r:embed="rId5">
            <a:extLst/>
          </a:blip>
          <a:stretch>
            <a:fillRect/>
          </a:stretch>
        </p:blipFill>
        <p:spPr>
          <a:xfrm>
            <a:off x="2579160" y="4153064"/>
            <a:ext cx="3240201" cy="2356510"/>
          </a:xfrm>
          <a:prstGeom prst="rect">
            <a:avLst/>
          </a:prstGeom>
          <a:ln w="12700">
            <a:miter lim="400000"/>
          </a:ln>
        </p:spPr>
      </p:pic>
      <p:pic>
        <p:nvPicPr>
          <p:cNvPr id="168" name="Image" descr="Image"/>
          <p:cNvPicPr>
            <a:picLocks noChangeAspect="1"/>
          </p:cNvPicPr>
          <p:nvPr/>
        </p:nvPicPr>
        <p:blipFill>
          <a:blip r:embed="rId6">
            <a:extLst/>
          </a:blip>
          <a:stretch>
            <a:fillRect/>
          </a:stretch>
        </p:blipFill>
        <p:spPr>
          <a:xfrm>
            <a:off x="5722139" y="4153064"/>
            <a:ext cx="3292657" cy="2356510"/>
          </a:xfrm>
          <a:prstGeom prst="rect">
            <a:avLst/>
          </a:prstGeom>
          <a:ln w="12700">
            <a:miter lim="400000"/>
          </a:ln>
        </p:spPr>
      </p:pic>
      <p:pic>
        <p:nvPicPr>
          <p:cNvPr id="169"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0" y="60949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96665" fill="hold"/>
                                        <p:tgtEl>
                                          <p:spTgt spid="1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resent at the Creation"/>
          <p:cNvSpPr txBox="1"/>
          <p:nvPr>
            <p:ph type="title"/>
          </p:nvPr>
        </p:nvSpPr>
        <p:spPr>
          <a:xfrm>
            <a:off x="124795" y="-1"/>
            <a:ext cx="8890001" cy="1261271"/>
          </a:xfrm>
          <a:prstGeom prst="rect">
            <a:avLst/>
          </a:prstGeom>
        </p:spPr>
        <p:txBody>
          <a:bodyPr/>
          <a:lstStyle>
            <a:lvl1pPr defTabSz="411479">
              <a:defRPr sz="7200"/>
            </a:lvl1pPr>
          </a:lstStyle>
          <a:p>
            <a:pPr/>
            <a:r>
              <a:t>Regression Results</a:t>
            </a:r>
          </a:p>
        </p:txBody>
      </p:sp>
      <p:sp>
        <p:nvSpPr>
          <p:cNvPr id="17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75" name="Image" descr="Image"/>
          <p:cNvPicPr>
            <a:picLocks noChangeAspect="1"/>
          </p:cNvPicPr>
          <p:nvPr/>
        </p:nvPicPr>
        <p:blipFill>
          <a:blip r:embed="rId3">
            <a:extLst/>
          </a:blip>
          <a:stretch>
            <a:fillRect/>
          </a:stretch>
        </p:blipFill>
        <p:spPr>
          <a:xfrm>
            <a:off x="4561201" y="1261269"/>
            <a:ext cx="4453595" cy="4944429"/>
          </a:xfrm>
          <a:prstGeom prst="rect">
            <a:avLst/>
          </a:prstGeom>
          <a:ln w="12700">
            <a:miter lim="400000"/>
          </a:ln>
        </p:spPr>
      </p:pic>
      <p:pic>
        <p:nvPicPr>
          <p:cNvPr id="176" name="Image" descr="Image"/>
          <p:cNvPicPr>
            <a:picLocks noChangeAspect="1"/>
          </p:cNvPicPr>
          <p:nvPr/>
        </p:nvPicPr>
        <p:blipFill>
          <a:blip r:embed="rId4">
            <a:extLst/>
          </a:blip>
          <a:stretch>
            <a:fillRect/>
          </a:stretch>
        </p:blipFill>
        <p:spPr>
          <a:xfrm>
            <a:off x="214927" y="1261269"/>
            <a:ext cx="3830541" cy="4944429"/>
          </a:xfrm>
          <a:prstGeom prst="rect">
            <a:avLst/>
          </a:prstGeom>
          <a:ln w="12700">
            <a:miter lim="400000"/>
          </a:ln>
        </p:spPr>
      </p:pic>
      <p:pic>
        <p:nvPicPr>
          <p:cNvPr id="177"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7374" y="61198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526664"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resent at the Creation"/>
          <p:cNvSpPr txBox="1"/>
          <p:nvPr>
            <p:ph type="title"/>
          </p:nvPr>
        </p:nvSpPr>
        <p:spPr>
          <a:xfrm>
            <a:off x="124795" y="-1"/>
            <a:ext cx="8890001" cy="1261271"/>
          </a:xfrm>
          <a:prstGeom prst="rect">
            <a:avLst/>
          </a:prstGeom>
        </p:spPr>
        <p:txBody>
          <a:bodyPr/>
          <a:lstStyle>
            <a:lvl1pPr defTabSz="411479">
              <a:defRPr sz="7200"/>
            </a:lvl1pPr>
          </a:lstStyle>
          <a:p>
            <a:pPr/>
            <a:r>
              <a:t>Why Trade Slaves?</a:t>
            </a:r>
          </a:p>
        </p:txBody>
      </p:sp>
      <p:sp>
        <p:nvSpPr>
          <p:cNvPr id="18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Astonishingly “Inefficient”:</a:t>
            </a:r>
          </a:p>
          <a:p>
            <a:pPr marL="135068" indent="-135068" defTabSz="187226">
              <a:spcBef>
                <a:spcPts val="1000"/>
              </a:spcBef>
              <a:defRPr sz="2064">
                <a:latin typeface="Times New Roman"/>
                <a:ea typeface="Times New Roman"/>
                <a:cs typeface="Times New Roman"/>
                <a:sym typeface="Times New Roman"/>
              </a:defRPr>
            </a:pPr>
            <a:r>
              <a:t>20% of captives died en route between Africa and the Americas.</a:t>
            </a:r>
          </a:p>
          <a:p>
            <a:pPr marL="135068" indent="-135068" defTabSz="187226">
              <a:spcBef>
                <a:spcPts val="1000"/>
              </a:spcBef>
              <a:defRPr sz="2064">
                <a:latin typeface="Times New Roman"/>
                <a:ea typeface="Times New Roman"/>
                <a:cs typeface="Times New Roman"/>
                <a:sym typeface="Times New Roman"/>
              </a:defRPr>
            </a:pPr>
            <a:r>
              <a:t>Far more died in the violence of capture or on the way to be sold </a:t>
            </a:r>
          </a:p>
          <a:p>
            <a:pPr lvl="1" marL="337671" indent="-135068" defTabSz="187226">
              <a:spcBef>
                <a:spcPts val="1000"/>
              </a:spcBef>
              <a:defRPr sz="2064">
                <a:latin typeface="Times New Roman"/>
                <a:ea typeface="Times New Roman"/>
                <a:cs typeface="Times New Roman"/>
                <a:sym typeface="Times New Roman"/>
              </a:defRPr>
            </a:pPr>
            <a:r>
              <a:t>(Joseph Miller estimated that 50% of the slaves caught in the interior of Angola died before being sold at the coast </a:t>
            </a:r>
          </a:p>
          <a:p>
            <a:pPr marL="135068" indent="-135068" defTabSz="187226">
              <a:spcBef>
                <a:spcPts val="1000"/>
              </a:spcBef>
              <a:defRPr sz="2064">
                <a:latin typeface="Times New Roman"/>
                <a:ea typeface="Times New Roman"/>
                <a:cs typeface="Times New Roman"/>
                <a:sym typeface="Times New Roman"/>
              </a:defRPr>
            </a:pPr>
            <a:r>
              <a:t>Low African population density</a:t>
            </a:r>
          </a:p>
          <a:p>
            <a:pPr marL="135068" indent="-135068" defTabSz="187226">
              <a:spcBef>
                <a:spcPts val="1000"/>
              </a:spcBef>
              <a:defRPr sz="2064">
                <a:latin typeface="Times New Roman"/>
                <a:ea typeface="Times New Roman"/>
                <a:cs typeface="Times New Roman"/>
                <a:sym typeface="Times New Roman"/>
              </a:defRPr>
            </a:pPr>
            <a:r>
              <a:t>Slavery worthwhile by elites to avoid paying high wages</a:t>
            </a:r>
          </a:p>
          <a:p>
            <a:pPr marL="135068" indent="-135068" defTabSz="187226">
              <a:spcBef>
                <a:spcPts val="1000"/>
              </a:spcBef>
              <a:defRPr sz="2064">
                <a:latin typeface="Times New Roman"/>
                <a:ea typeface="Times New Roman"/>
                <a:cs typeface="Times New Roman"/>
                <a:sym typeface="Times New Roman"/>
              </a:defRPr>
            </a:pPr>
            <a:r>
              <a:t>But that means slaves would have been very productive kept in Africa</a:t>
            </a:r>
          </a:p>
          <a:p>
            <a:pPr lvl="1" marL="337671" indent="-135068" defTabSz="187226">
              <a:spcBef>
                <a:spcPts val="1000"/>
              </a:spcBef>
              <a:defRPr sz="2064">
                <a:latin typeface="Times New Roman"/>
                <a:ea typeface="Times New Roman"/>
                <a:cs typeface="Times New Roman"/>
                <a:sym typeface="Times New Roman"/>
              </a:defRPr>
            </a:pPr>
            <a:r>
              <a:t>(Slave exports from Bali, and the 1815 Mt. Tambora explosion)</a:t>
            </a:r>
          </a:p>
          <a:p>
            <a:pPr marL="135068" indent="-135068" defTabSz="187226">
              <a:spcBef>
                <a:spcPts val="1000"/>
              </a:spcBef>
              <a:defRPr sz="2064">
                <a:latin typeface="Times New Roman"/>
                <a:ea typeface="Times New Roman"/>
                <a:cs typeface="Times New Roman"/>
                <a:sym typeface="Times New Roman"/>
              </a:defRPr>
            </a:pPr>
            <a:r>
              <a:t>Lack of centralized states meant maintaining domination not easy</a:t>
            </a:r>
          </a:p>
          <a:p>
            <a:pPr marL="135068" indent="-135068" defTabSz="187226">
              <a:spcBef>
                <a:spcPts val="1000"/>
              </a:spcBef>
              <a:defRPr sz="2064">
                <a:latin typeface="Times New Roman"/>
                <a:ea typeface="Times New Roman"/>
                <a:cs typeface="Times New Roman"/>
                <a:sym typeface="Times New Roman"/>
              </a:defRPr>
            </a:pPr>
            <a:r>
              <a:t>Sell slaves to Europeans, &amp; maintaining domination then becomes their problem</a:t>
            </a:r>
          </a:p>
        </p:txBody>
      </p:sp>
      <p:sp>
        <p:nvSpPr>
          <p:cNvPr id="18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8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457" y="61198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611656"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resent at the Creation"/>
          <p:cNvSpPr txBox="1"/>
          <p:nvPr>
            <p:ph type="title"/>
          </p:nvPr>
        </p:nvSpPr>
        <p:spPr>
          <a:xfrm>
            <a:off x="124795" y="-1"/>
            <a:ext cx="8890001" cy="1261271"/>
          </a:xfrm>
          <a:prstGeom prst="rect">
            <a:avLst/>
          </a:prstGeom>
        </p:spPr>
        <p:txBody>
          <a:bodyPr/>
          <a:lstStyle>
            <a:lvl1pPr defTabSz="222198">
              <a:defRPr sz="3888"/>
            </a:lvl1pPr>
          </a:lstStyle>
          <a:p>
            <a:pPr/>
            <a:r>
              <a:t>Did European Colonialism Underdevelop Africa?</a:t>
            </a:r>
          </a:p>
        </p:txBody>
      </p:sp>
      <p:sp>
        <p:nvSpPr>
          <p:cNvPr id="18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Cheerleaders for colonialism:</a:t>
            </a:r>
          </a:p>
          <a:p>
            <a:pPr marL="113080" indent="-113080" defTabSz="156747">
              <a:spcBef>
                <a:spcPts val="800"/>
              </a:spcBef>
              <a:defRPr sz="1728">
                <a:latin typeface="Times New Roman"/>
                <a:ea typeface="Times New Roman"/>
                <a:cs typeface="Times New Roman"/>
                <a:sym typeface="Times New Roman"/>
              </a:defRPr>
            </a:pPr>
            <a:r>
              <a:t>What Dell calls the “eccentric consensus”: colonial officials and academics such as Peter Bauer and Niall Ferguson agree with Marxists like Lenin and Bill Warren’s </a:t>
            </a:r>
            <a:r>
              <a:rPr i="1"/>
              <a:t>Imperialism: Pioneer of Capitalism</a:t>
            </a:r>
            <a:r>
              <a:t> that colonialism stimulated economic growth in Africa:</a:t>
            </a:r>
          </a:p>
          <a:p>
            <a:pPr lvl="1" marL="282701" indent="-113080" defTabSz="156747">
              <a:spcBef>
                <a:spcPts val="800"/>
              </a:spcBef>
              <a:defRPr sz="1728">
                <a:latin typeface="Times New Roman"/>
                <a:ea typeface="Times New Roman"/>
                <a:cs typeface="Times New Roman"/>
                <a:sym typeface="Times New Roman"/>
              </a:defRPr>
            </a:pPr>
            <a:r>
              <a:t>Modern institutions and organizational forms…</a:t>
            </a:r>
          </a:p>
          <a:p>
            <a:pPr lvl="1" marL="282701" indent="-113080" defTabSz="156747">
              <a:spcBef>
                <a:spcPts val="800"/>
              </a:spcBef>
              <a:defRPr sz="1728">
                <a:latin typeface="Times New Roman"/>
                <a:ea typeface="Times New Roman"/>
                <a:cs typeface="Times New Roman"/>
                <a:sym typeface="Times New Roman"/>
              </a:defRPr>
            </a:pPr>
            <a:r>
              <a:t>Technologies such as railways and mines…</a:t>
            </a:r>
          </a:p>
          <a:p>
            <a:pPr lvl="1" marL="282701" indent="-113080" defTabSz="156747">
              <a:spcBef>
                <a:spcPts val="800"/>
              </a:spcBef>
              <a:defRPr sz="1728">
                <a:latin typeface="Times New Roman"/>
                <a:ea typeface="Times New Roman"/>
                <a:cs typeface="Times New Roman"/>
                <a:sym typeface="Times New Roman"/>
              </a:defRPr>
            </a:pPr>
            <a:r>
              <a:t>Integration into increasingly globalized world economy</a:t>
            </a:r>
          </a:p>
          <a:p>
            <a:pPr lvl="1" marL="282701" indent="-113080" defTabSz="156747">
              <a:spcBef>
                <a:spcPts val="800"/>
              </a:spcBef>
              <a:defRPr sz="1728">
                <a:latin typeface="Times New Roman"/>
                <a:ea typeface="Times New Roman"/>
                <a:cs typeface="Times New Roman"/>
                <a:sym typeface="Times New Roman"/>
              </a:defRPr>
            </a:pPr>
            <a:r>
              <a:t>Research into curing “tropical” diseases… </a:t>
            </a:r>
          </a:p>
          <a:p>
            <a:pPr marL="113080" indent="-113080" defTabSz="156747">
              <a:spcBef>
                <a:spcPts val="800"/>
              </a:spcBef>
              <a:defRPr sz="1728">
                <a:latin typeface="Times New Roman"/>
                <a:ea typeface="Times New Roman"/>
                <a:cs typeface="Times New Roman"/>
                <a:sym typeface="Times New Roman"/>
              </a:defRPr>
            </a:pPr>
            <a:r>
              <a:t>But: resource expropriation</a:t>
            </a:r>
          </a:p>
          <a:p>
            <a:pPr marL="113080" indent="-113080" defTabSz="156747">
              <a:spcBef>
                <a:spcPts val="800"/>
              </a:spcBef>
              <a:defRPr sz="1728">
                <a:latin typeface="Times New Roman"/>
                <a:ea typeface="Times New Roman"/>
                <a:cs typeface="Times New Roman"/>
                <a:sym typeface="Times New Roman"/>
              </a:defRPr>
            </a:pPr>
            <a:r>
              <a:t>Melissa Dell’s calculation of the effects of the Natives Land Act of 1913 in South Africa</a:t>
            </a:r>
          </a:p>
          <a:p>
            <a:pPr lvl="1" marL="282701" indent="-113080" defTabSz="156747">
              <a:spcBef>
                <a:spcPts val="800"/>
              </a:spcBef>
              <a:defRPr sz="1728">
                <a:latin typeface="Times New Roman"/>
                <a:ea typeface="Times New Roman"/>
                <a:cs typeface="Times New Roman"/>
                <a:sym typeface="Times New Roman"/>
              </a:defRPr>
            </a:pPr>
            <a:r>
              <a:t>Expropriating 93% of the land</a:t>
            </a:r>
          </a:p>
          <a:p>
            <a:pPr lvl="1" marL="282701" indent="-113080" defTabSz="156747">
              <a:spcBef>
                <a:spcPts val="800"/>
              </a:spcBef>
              <a:defRPr sz="1728">
                <a:latin typeface="Times New Roman"/>
                <a:ea typeface="Times New Roman"/>
                <a:cs typeface="Times New Roman"/>
                <a:sym typeface="Times New Roman"/>
              </a:defRPr>
            </a:pPr>
            <a:r>
              <a:t>For a wage share of 2/3, generates a 59% decline in African living standards</a:t>
            </a:r>
          </a:p>
          <a:p>
            <a:pPr lvl="1" marL="282701" indent="-113080" defTabSz="156747">
              <a:spcBef>
                <a:spcPts val="800"/>
              </a:spcBef>
              <a:defRPr sz="1728">
                <a:latin typeface="Times New Roman"/>
                <a:ea typeface="Times New Roman"/>
                <a:cs typeface="Times New Roman"/>
                <a:sym typeface="Times New Roman"/>
              </a:defRPr>
            </a:pPr>
            <a:r>
              <a:t>To some degree elite replacement, but still…</a:t>
            </a:r>
          </a:p>
        </p:txBody>
      </p:sp>
      <p:sp>
        <p:nvSpPr>
          <p:cNvPr id="19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9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1987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113334" fill="hold"/>
                                        <p:tgtEl>
                                          <p:spTgt spid="1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Present at the Creation"/>
          <p:cNvSpPr txBox="1"/>
          <p:nvPr>
            <p:ph type="title"/>
          </p:nvPr>
        </p:nvSpPr>
        <p:spPr>
          <a:xfrm>
            <a:off x="124795" y="-1"/>
            <a:ext cx="8890001" cy="1261271"/>
          </a:xfrm>
          <a:prstGeom prst="rect">
            <a:avLst/>
          </a:prstGeom>
        </p:spPr>
        <p:txBody>
          <a:bodyPr/>
          <a:lstStyle>
            <a:lvl1pPr defTabSz="399134">
              <a:defRPr sz="6984"/>
            </a:lvl1pPr>
          </a:lstStyle>
          <a:p>
            <a:pPr/>
            <a:r>
              <a:t>Balance of the Evidence</a:t>
            </a:r>
          </a:p>
        </p:txBody>
      </p:sp>
      <p:sp>
        <p:nvSpPr>
          <p:cNvPr id="19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2465">
              <a:spcBef>
                <a:spcPts val="1100"/>
              </a:spcBef>
              <a:buSzTx/>
              <a:buNone/>
              <a:defRPr b="1" sz="2790">
                <a:latin typeface="+mj-lt"/>
                <a:ea typeface="+mj-ea"/>
                <a:cs typeface="+mj-cs"/>
                <a:sym typeface="Helvetica"/>
              </a:defRPr>
            </a:pPr>
            <a:r>
              <a:t>Pre-colonial polities, European settlement, all other:</a:t>
            </a:r>
          </a:p>
          <a:p>
            <a:pPr marL="146062" indent="-146062" defTabSz="202465">
              <a:spcBef>
                <a:spcPts val="1100"/>
              </a:spcBef>
              <a:defRPr sz="2232">
                <a:latin typeface="Times New Roman"/>
                <a:ea typeface="Times New Roman"/>
                <a:cs typeface="Times New Roman"/>
                <a:sym typeface="Times New Roman"/>
              </a:defRPr>
            </a:pPr>
            <a:r>
              <a:t>Pre-colonial polities: colonialism stopped the existing dynamics of centralization, severed links of accountability (indirect rule) and in many cases created/intensified conflict </a:t>
            </a:r>
          </a:p>
          <a:p>
            <a:pPr marL="146062" indent="-146062" defTabSz="202465">
              <a:spcBef>
                <a:spcPts val="1100"/>
              </a:spcBef>
              <a:defRPr sz="2232">
                <a:latin typeface="Times New Roman"/>
                <a:ea typeface="Times New Roman"/>
                <a:cs typeface="Times New Roman"/>
                <a:sym typeface="Times New Roman"/>
              </a:defRPr>
            </a:pPr>
            <a:r>
              <a:t>Large-scale European settlement: mass immizerization associated with land expropriation, creation of huge inequalities, institutionalized racism</a:t>
            </a:r>
          </a:p>
          <a:p>
            <a:pPr marL="146062" indent="-146062" defTabSz="202465">
              <a:spcBef>
                <a:spcPts val="1100"/>
              </a:spcBef>
              <a:defRPr sz="2232">
                <a:latin typeface="Times New Roman"/>
                <a:ea typeface="Times New Roman"/>
                <a:cs typeface="Times New Roman"/>
                <a:sym typeface="Times New Roman"/>
              </a:defRPr>
            </a:pPr>
            <a:r>
              <a:t>Others: European contact brings much greater social connectivity and economic integration</a:t>
            </a:r>
          </a:p>
          <a:p>
            <a:pPr lvl="1" marL="365156" indent="-146062" defTabSz="202465">
              <a:spcBef>
                <a:spcPts val="1100"/>
              </a:spcBef>
              <a:defRPr sz="2232">
                <a:latin typeface="Times New Roman"/>
                <a:ea typeface="Times New Roman"/>
                <a:cs typeface="Times New Roman"/>
                <a:sym typeface="Times New Roman"/>
              </a:defRPr>
            </a:pPr>
            <a:r>
              <a:t>But was colonialism the best way to do that?</a:t>
            </a:r>
          </a:p>
          <a:p>
            <a:pPr lvl="1" marL="365156" indent="-146062" defTabSz="202465">
              <a:spcBef>
                <a:spcPts val="1100"/>
              </a:spcBef>
              <a:defRPr sz="2232">
                <a:latin typeface="Times New Roman"/>
                <a:ea typeface="Times New Roman"/>
                <a:cs typeface="Times New Roman"/>
                <a:sym typeface="Times New Roman"/>
              </a:defRPr>
            </a:pPr>
            <a:r>
              <a:t>	Johannes Fedderke &amp; al.: colonialism does not bring higher-quality property rights</a:t>
            </a:r>
          </a:p>
        </p:txBody>
      </p:sp>
      <p:sp>
        <p:nvSpPr>
          <p:cNvPr id="19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9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915" y="610741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4584991"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Present at the Creation"/>
          <p:cNvSpPr txBox="1"/>
          <p:nvPr>
            <p:ph type="title"/>
          </p:nvPr>
        </p:nvSpPr>
        <p:spPr>
          <a:xfrm>
            <a:off x="124795" y="-1"/>
            <a:ext cx="8890001" cy="1261271"/>
          </a:xfrm>
          <a:prstGeom prst="rect">
            <a:avLst/>
          </a:prstGeom>
        </p:spPr>
        <p:txBody>
          <a:bodyPr/>
          <a:lstStyle>
            <a:lvl1pPr defTabSz="411479">
              <a:defRPr sz="7200"/>
            </a:lvl1pPr>
          </a:lstStyle>
          <a:p>
            <a:pPr/>
            <a:r>
              <a:t>Colonialism: Ghana</a:t>
            </a:r>
          </a:p>
        </p:txBody>
      </p:sp>
      <p:sp>
        <p:nvSpPr>
          <p:cNvPr id="20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The Asante as a “martial race”:</a:t>
            </a:r>
          </a:p>
          <a:p>
            <a:pPr marL="94233" indent="-94233" defTabSz="130623">
              <a:spcBef>
                <a:spcPts val="700"/>
              </a:spcBef>
              <a:defRPr sz="1440">
                <a:latin typeface="Times New Roman"/>
                <a:ea typeface="Times New Roman"/>
                <a:cs typeface="Times New Roman"/>
                <a:sym typeface="Times New Roman"/>
              </a:defRPr>
            </a:pPr>
            <a:r>
              <a:t>Asante chiefs were made into the tools of indirect rule. </a:t>
            </a:r>
          </a:p>
          <a:p>
            <a:pPr marL="94233" indent="-94233" defTabSz="130623">
              <a:spcBef>
                <a:spcPts val="700"/>
              </a:spcBef>
              <a:defRPr sz="1440">
                <a:latin typeface="Times New Roman"/>
                <a:ea typeface="Times New Roman"/>
                <a:cs typeface="Times New Roman"/>
                <a:sym typeface="Times New Roman"/>
              </a:defRPr>
            </a:pPr>
            <a:r>
              <a:t>Post-independence politics dominated by Nkrumah and an anti-Asante coalition initiating a cycle of anti-Asante and pro-Asante regimes. Today the two main political parties revolve around this cleavage. </a:t>
            </a:r>
          </a:p>
          <a:p>
            <a:pPr marL="94233" indent="-94233" defTabSz="130623">
              <a:spcBef>
                <a:spcPts val="700"/>
              </a:spcBef>
              <a:defRPr sz="1440">
                <a:latin typeface="Times New Roman"/>
                <a:ea typeface="Times New Roman"/>
                <a:cs typeface="Times New Roman"/>
                <a:sym typeface="Times New Roman"/>
              </a:defRPr>
            </a:pPr>
            <a:r>
              <a:t>The fight for power after 1957 led to political instability, coups, military rule, the expropriation of the cocoa farmers. The nature and structure of this conflict was entirely a legacy of the colonial state. </a:t>
            </a:r>
          </a:p>
          <a:p>
            <a:pPr marL="94233" indent="-94233" defTabSz="130623">
              <a:spcBef>
                <a:spcPts val="700"/>
              </a:spcBef>
              <a:defRPr sz="1440">
                <a:latin typeface="Times New Roman"/>
                <a:ea typeface="Times New Roman"/>
                <a:cs typeface="Times New Roman"/>
                <a:sym typeface="Times New Roman"/>
              </a:defRPr>
            </a:pPr>
            <a:r>
              <a:t>A plausible counter-factual is that Asante would have expanded and formed a “nation state”. This might not have been developmental, but it would have avoided indirect rule and the political instability which undermined the economy. </a:t>
            </a:r>
          </a:p>
          <a:p>
            <a:pPr marL="94233" indent="-94233" defTabSz="130623">
              <a:spcBef>
                <a:spcPts val="700"/>
              </a:spcBef>
              <a:defRPr sz="1440">
                <a:latin typeface="Times New Roman"/>
                <a:ea typeface="Times New Roman"/>
                <a:cs typeface="Times New Roman"/>
                <a:sym typeface="Times New Roman"/>
              </a:defRPr>
            </a:pPr>
            <a:r>
              <a:t>Economic growth during the colonial period was a purely African development which would plausibly have occurred without British intervention (Hill, 1963, Austin, 2005). </a:t>
            </a:r>
          </a:p>
          <a:p>
            <a:pPr marL="94233" indent="-94233" defTabSz="130623">
              <a:spcBef>
                <a:spcPts val="700"/>
              </a:spcBef>
              <a:defRPr sz="1440">
                <a:latin typeface="Times New Roman"/>
                <a:ea typeface="Times New Roman"/>
                <a:cs typeface="Times New Roman"/>
                <a:sym typeface="Times New Roman"/>
              </a:defRPr>
            </a:pPr>
            <a:r>
              <a:t>The allocation and regulation of land were made less efficient by indirect rule (Colson, 1971, Goldstein and Udry, 2008). </a:t>
            </a:r>
          </a:p>
          <a:p>
            <a:pPr marL="94233" indent="-94233" defTabSz="130623">
              <a:spcBef>
                <a:spcPts val="700"/>
              </a:spcBef>
              <a:defRPr sz="1440">
                <a:latin typeface="Times New Roman"/>
                <a:ea typeface="Times New Roman"/>
                <a:cs typeface="Times New Roman"/>
                <a:sym typeface="Times New Roman"/>
              </a:defRPr>
            </a:pPr>
            <a:r>
              <a:t>Location of infrastructure was determined by the desire to rule as much as develop and the only reason that Asante had not previously built a railway to the coast was because the British colonial office had blocked it (Chaves, Engerman and Robinson, 2012). </a:t>
            </a:r>
          </a:p>
          <a:p>
            <a:pPr marL="94233" indent="-94233" defTabSz="130623">
              <a:spcBef>
                <a:spcPts val="700"/>
              </a:spcBef>
              <a:defRPr sz="1440">
                <a:latin typeface="Times New Roman"/>
                <a:ea typeface="Times New Roman"/>
                <a:cs typeface="Times New Roman"/>
                <a:sym typeface="Times New Roman"/>
              </a:defRPr>
            </a:pPr>
            <a:r>
              <a:t>Missionaries were the driving force behind educational expansion in British colonies and a reasonable counterfactual is that absent colonization the missionaries would have come anyway.</a:t>
            </a:r>
          </a:p>
        </p:txBody>
      </p:sp>
      <p:sp>
        <p:nvSpPr>
          <p:cNvPr id="20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20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916" y="615725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5971649" fill="hold"/>
                                        <p:tgtEl>
                                          <p:spTgt spid="2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Present at the Creation"/>
          <p:cNvSpPr txBox="1"/>
          <p:nvPr>
            <p:ph type="title"/>
          </p:nvPr>
        </p:nvSpPr>
        <p:spPr>
          <a:xfrm>
            <a:off x="124795" y="-1"/>
            <a:ext cx="8890001" cy="1261271"/>
          </a:xfrm>
          <a:prstGeom prst="rect">
            <a:avLst/>
          </a:prstGeom>
        </p:spPr>
        <p:txBody>
          <a:bodyPr/>
          <a:lstStyle>
            <a:lvl1pPr defTabSz="382675">
              <a:defRPr sz="6696"/>
            </a:lvl1pPr>
          </a:lstStyle>
          <a:p>
            <a:pPr/>
            <a:r>
              <a:t>Institutions: Sierra Leone</a:t>
            </a:r>
          </a:p>
        </p:txBody>
      </p:sp>
      <p:sp>
        <p:nvSpPr>
          <p:cNvPr id="21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In 1787 Freetown founded</a:t>
            </a:r>
          </a:p>
          <a:p>
            <a:pPr marL="105227" indent="-105227" defTabSz="145862">
              <a:spcBef>
                <a:spcPts val="800"/>
              </a:spcBef>
              <a:defRPr sz="1608">
                <a:latin typeface="Times New Roman"/>
                <a:ea typeface="Times New Roman"/>
                <a:cs typeface="Times New Roman"/>
                <a:sym typeface="Times New Roman"/>
              </a:defRPr>
            </a:pPr>
            <a:r>
              <a:t>Home for London’s ‘Black poor’ and repatriated slaves </a:t>
            </a:r>
          </a:p>
          <a:p>
            <a:pPr marL="105227" indent="-105227" defTabSz="145862">
              <a:spcBef>
                <a:spcPts val="800"/>
              </a:spcBef>
              <a:defRPr sz="1608">
                <a:latin typeface="Times New Roman"/>
                <a:ea typeface="Times New Roman"/>
                <a:cs typeface="Times New Roman"/>
                <a:sym typeface="Times New Roman"/>
              </a:defRPr>
            </a:pPr>
            <a:r>
              <a:t>After 1807 Freetown was an important base for the British anti-slave trade squadron</a:t>
            </a:r>
          </a:p>
          <a:p>
            <a:pPr marL="105227" indent="-105227" defTabSz="145862">
              <a:spcBef>
                <a:spcPts val="800"/>
              </a:spcBef>
              <a:defRPr sz="1608">
                <a:latin typeface="Times New Roman"/>
                <a:ea typeface="Times New Roman"/>
                <a:cs typeface="Times New Roman"/>
                <a:sym typeface="Times New Roman"/>
              </a:defRPr>
            </a:pPr>
            <a:r>
              <a:t>No large centralized state like the Asante Empire</a:t>
            </a:r>
          </a:p>
          <a:p>
            <a:pPr marL="105227" indent="-105227" defTabSz="145862">
              <a:spcBef>
                <a:spcPts val="800"/>
              </a:spcBef>
              <a:defRPr sz="1608">
                <a:latin typeface="Times New Roman"/>
                <a:ea typeface="Times New Roman"/>
                <a:cs typeface="Times New Roman"/>
                <a:sym typeface="Times New Roman"/>
              </a:defRPr>
            </a:pPr>
            <a:r>
              <a:t>In the second half of the 19th century the interior was expropriated by the British via a sequence of treaties with individual chiefs </a:t>
            </a:r>
          </a:p>
          <a:p>
            <a:pPr marL="105227" indent="-105227" defTabSz="145862">
              <a:spcBef>
                <a:spcPts val="800"/>
              </a:spcBef>
              <a:defRPr sz="1608">
                <a:latin typeface="Times New Roman"/>
                <a:ea typeface="Times New Roman"/>
                <a:cs typeface="Times New Roman"/>
                <a:sym typeface="Times New Roman"/>
              </a:defRPr>
            </a:pPr>
            <a:r>
              <a:t>Frederick Cooper proposed the notion of the ‘Gatekeeper State’ in Africa - colonial powers sat on the coast and developed the minimal amount of infrastructure necessary to keep order and extract natural resources: Sierra Leone looks like a good example for him:</a:t>
            </a:r>
          </a:p>
          <a:p>
            <a:pPr lvl="1" marL="263069" indent="-105227" defTabSz="145862">
              <a:spcBef>
                <a:spcPts val="800"/>
              </a:spcBef>
              <a:defRPr sz="1608">
                <a:latin typeface="Times New Roman"/>
                <a:ea typeface="Times New Roman"/>
                <a:cs typeface="Times New Roman"/>
                <a:sym typeface="Times New Roman"/>
              </a:defRPr>
            </a:pPr>
            <a:r>
              <a:t>Indirect rule and Paramount Chiefs</a:t>
            </a:r>
          </a:p>
          <a:p>
            <a:pPr lvl="1" marL="263069" indent="-105227" defTabSz="145862">
              <a:spcBef>
                <a:spcPts val="800"/>
              </a:spcBef>
              <a:defRPr sz="1608">
                <a:latin typeface="Times New Roman"/>
                <a:ea typeface="Times New Roman"/>
                <a:cs typeface="Times New Roman"/>
                <a:sym typeface="Times New Roman"/>
              </a:defRPr>
            </a:pPr>
            <a:r>
              <a:t>The British often interfered with the legitimacy of the traditional powerholders. </a:t>
            </a:r>
          </a:p>
          <a:p>
            <a:pPr lvl="1" marL="263069" indent="-105227" defTabSz="145862">
              <a:spcBef>
                <a:spcPts val="800"/>
              </a:spcBef>
              <a:defRPr sz="1608">
                <a:latin typeface="Times New Roman"/>
                <a:ea typeface="Times New Roman"/>
                <a:cs typeface="Times New Roman"/>
                <a:sym typeface="Times New Roman"/>
              </a:defRPr>
            </a:pPr>
            <a:r>
              <a:t>Instead of their authority coming from the people, the authority of chiefs now came from the colonial state</a:t>
            </a:r>
          </a:p>
          <a:p>
            <a:pPr lvl="1" marL="263069" indent="-105227" defTabSz="145862">
              <a:spcBef>
                <a:spcPts val="800"/>
              </a:spcBef>
              <a:defRPr sz="1608">
                <a:latin typeface="Times New Roman"/>
                <a:ea typeface="Times New Roman"/>
                <a:cs typeface="Times New Roman"/>
                <a:sym typeface="Times New Roman"/>
              </a:defRPr>
            </a:pPr>
            <a:r>
              <a:t>Severed linkages between the chiefs and their people</a:t>
            </a:r>
          </a:p>
          <a:p>
            <a:pPr lvl="1" marL="263069" indent="-105227" defTabSz="145862">
              <a:spcBef>
                <a:spcPts val="800"/>
              </a:spcBef>
              <a:defRPr sz="1608">
                <a:latin typeface="Times New Roman"/>
                <a:ea typeface="Times New Roman"/>
                <a:cs typeface="Times New Roman"/>
                <a:sym typeface="Times New Roman"/>
              </a:defRPr>
            </a:pPr>
            <a:r>
              <a:t>Extraction of taxes and unpaid labor on the farms of chiefs increased as a result</a:t>
            </a:r>
          </a:p>
        </p:txBody>
      </p:sp>
      <p:sp>
        <p:nvSpPr>
          <p:cNvPr id="21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21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916" y="61323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1319999" fill="hold"/>
                                        <p:tgtEl>
                                          <p:spTgt spid="2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resent at the Creation"/>
          <p:cNvSpPr txBox="1"/>
          <p:nvPr>
            <p:ph type="title"/>
          </p:nvPr>
        </p:nvSpPr>
        <p:spPr>
          <a:xfrm>
            <a:off x="124795" y="-1"/>
            <a:ext cx="8890001" cy="1261271"/>
          </a:xfrm>
          <a:prstGeom prst="rect">
            <a:avLst/>
          </a:prstGeom>
        </p:spPr>
        <p:txBody>
          <a:bodyPr/>
          <a:lstStyle>
            <a:lvl1pPr defTabSz="283920">
              <a:defRPr sz="4968"/>
            </a:lvl1pPr>
          </a:lstStyle>
          <a:p>
            <a:pPr/>
            <a:r>
              <a:t>After Independence: Sierra Leone</a:t>
            </a:r>
          </a:p>
        </p:txBody>
      </p:sp>
      <p:sp>
        <p:nvSpPr>
          <p:cNvPr id="21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In 1961 British handed power to Sir Milton Margai and his Sierra Leone People’s Party (SLPP):</a:t>
            </a:r>
          </a:p>
          <a:p>
            <a:pPr marL="76957" indent="-76957" defTabSz="106675">
              <a:spcBef>
                <a:spcPts val="500"/>
              </a:spcBef>
              <a:defRPr sz="1176">
                <a:latin typeface="Times New Roman"/>
                <a:ea typeface="Times New Roman"/>
                <a:cs typeface="Times New Roman"/>
                <a:sym typeface="Times New Roman"/>
              </a:defRPr>
            </a:pPr>
            <a:r>
              <a:t>Support primarily in the South (Mendeland) and East</a:t>
            </a:r>
          </a:p>
          <a:p>
            <a:pPr marL="76957" indent="-76957" defTabSz="106675">
              <a:spcBef>
                <a:spcPts val="500"/>
              </a:spcBef>
              <a:defRPr sz="1176">
                <a:latin typeface="Times New Roman"/>
                <a:ea typeface="Times New Roman"/>
                <a:cs typeface="Times New Roman"/>
                <a:sym typeface="Times New Roman"/>
              </a:defRPr>
            </a:pPr>
            <a:r>
              <a:t>In 1967 the SLPP narrowly lost a hotly contested election to Siaka Stevens’ All Peoples Congress party (APC).</a:t>
            </a:r>
          </a:p>
          <a:p>
            <a:pPr lvl="1" marL="192394" indent="-76957" defTabSz="106675">
              <a:spcBef>
                <a:spcPts val="500"/>
              </a:spcBef>
              <a:defRPr sz="1176">
                <a:latin typeface="Times New Roman"/>
                <a:ea typeface="Times New Roman"/>
                <a:cs typeface="Times New Roman"/>
                <a:sym typeface="Times New Roman"/>
              </a:defRPr>
            </a:pPr>
            <a:r>
              <a:t>Anti-Stevens military coup led by Mende officers (who dominated the higher ranks of the military)</a:t>
            </a:r>
          </a:p>
          <a:p>
            <a:pPr lvl="1" marL="192394" indent="-76957" defTabSz="106675">
              <a:spcBef>
                <a:spcPts val="500"/>
              </a:spcBef>
              <a:defRPr sz="1176">
                <a:latin typeface="Times New Roman"/>
                <a:ea typeface="Times New Roman"/>
                <a:cs typeface="Times New Roman"/>
                <a:sym typeface="Times New Roman"/>
              </a:defRPr>
            </a:pPr>
            <a:r>
              <a:t>Pro-Stevens counter-coup led by northern junior officers</a:t>
            </a:r>
          </a:p>
          <a:p>
            <a:pPr marL="76957" indent="-76957" defTabSz="106675">
              <a:spcBef>
                <a:spcPts val="500"/>
              </a:spcBef>
              <a:defRPr sz="1176">
                <a:latin typeface="Times New Roman"/>
                <a:ea typeface="Times New Roman"/>
                <a:cs typeface="Times New Roman"/>
                <a:sym typeface="Times New Roman"/>
              </a:defRPr>
            </a:pPr>
            <a:r>
              <a:t>Siaka Stevens: President of Sierra Leone 1967-1985 </a:t>
            </a:r>
          </a:p>
          <a:p>
            <a:pPr lvl="1" marL="192394" indent="-76957" defTabSz="106675">
              <a:spcBef>
                <a:spcPts val="500"/>
              </a:spcBef>
              <a:defRPr sz="1176">
                <a:latin typeface="Times New Roman"/>
                <a:ea typeface="Times New Roman"/>
                <a:cs typeface="Times New Roman"/>
                <a:sym typeface="Times New Roman"/>
              </a:defRPr>
            </a:pPr>
            <a:r>
              <a:t>Favorite Aphorism—“The cow eats where it’s tethered” </a:t>
            </a:r>
          </a:p>
          <a:p>
            <a:pPr lvl="1" marL="192394" indent="-76957" defTabSz="106675">
              <a:spcBef>
                <a:spcPts val="500"/>
              </a:spcBef>
              <a:defRPr sz="1176">
                <a:latin typeface="Times New Roman"/>
                <a:ea typeface="Times New Roman"/>
                <a:cs typeface="Times New Roman"/>
                <a:sym typeface="Times New Roman"/>
              </a:defRPr>
            </a:pPr>
            <a:r>
              <a:t>Pull up the railroad to isolate and undermine the economy of the East and the rural support for the SLPP. </a:t>
            </a:r>
          </a:p>
          <a:p>
            <a:pPr lvl="1" marL="192394" indent="-76957" defTabSz="106675">
              <a:spcBef>
                <a:spcPts val="500"/>
              </a:spcBef>
              <a:defRPr sz="1176">
                <a:latin typeface="Times New Roman"/>
                <a:ea typeface="Times New Roman"/>
                <a:cs typeface="Times New Roman"/>
                <a:sym typeface="Times New Roman"/>
              </a:defRPr>
            </a:pPr>
            <a:r>
              <a:t>But this also crippled the coffee farmers</a:t>
            </a:r>
          </a:p>
          <a:p>
            <a:pPr lvl="1" marL="192394" indent="-76957" defTabSz="106675">
              <a:spcBef>
                <a:spcPts val="500"/>
              </a:spcBef>
              <a:defRPr sz="1176">
                <a:latin typeface="Times New Roman"/>
                <a:ea typeface="Times New Roman"/>
                <a:cs typeface="Times New Roman"/>
                <a:sym typeface="Times New Roman"/>
              </a:defRPr>
            </a:pPr>
            <a:r>
              <a:t>One-party state</a:t>
            </a:r>
          </a:p>
          <a:p>
            <a:pPr lvl="1" marL="192394" indent="-76957" defTabSz="106675">
              <a:spcBef>
                <a:spcPts val="500"/>
              </a:spcBef>
              <a:defRPr sz="1176">
                <a:latin typeface="Times New Roman"/>
                <a:ea typeface="Times New Roman"/>
                <a:cs typeface="Times New Roman"/>
                <a:sym typeface="Times New Roman"/>
              </a:defRPr>
            </a:pPr>
            <a:r>
              <a:t>Patrimonial and violent: Sam Bangura—Governor of the Central Bank—was thrown off the roof </a:t>
            </a:r>
          </a:p>
          <a:p>
            <a:pPr lvl="1" marL="192394" indent="-76957" defTabSz="106675">
              <a:spcBef>
                <a:spcPts val="500"/>
              </a:spcBef>
              <a:defRPr sz="1176">
                <a:latin typeface="Times New Roman"/>
                <a:ea typeface="Times New Roman"/>
                <a:cs typeface="Times New Roman"/>
                <a:sym typeface="Times New Roman"/>
              </a:defRPr>
            </a:pPr>
            <a:r>
              <a:t>The economy and state collapsed </a:t>
            </a:r>
          </a:p>
          <a:p>
            <a:pPr marL="76957" indent="-76957" defTabSz="106675">
              <a:spcBef>
                <a:spcPts val="500"/>
              </a:spcBef>
              <a:defRPr sz="1176">
                <a:latin typeface="Times New Roman"/>
                <a:ea typeface="Times New Roman"/>
                <a:cs typeface="Times New Roman"/>
                <a:sym typeface="Times New Roman"/>
              </a:defRPr>
            </a:pPr>
            <a:r>
              <a:t>Paramount Chiefs as local despots:</a:t>
            </a:r>
          </a:p>
          <a:p>
            <a:pPr lvl="1" marL="192394" indent="-76957" defTabSz="106675">
              <a:spcBef>
                <a:spcPts val="500"/>
              </a:spcBef>
              <a:defRPr sz="1176">
                <a:latin typeface="Times New Roman"/>
                <a:ea typeface="Times New Roman"/>
                <a:cs typeface="Times New Roman"/>
                <a:sym typeface="Times New Roman"/>
              </a:defRPr>
            </a:pPr>
            <a:r>
              <a:t>Must come from ruling families</a:t>
            </a:r>
          </a:p>
          <a:p>
            <a:pPr lvl="1" marL="192394" indent="-76957" defTabSz="106675">
              <a:spcBef>
                <a:spcPts val="500"/>
              </a:spcBef>
              <a:defRPr sz="1176">
                <a:latin typeface="Times New Roman"/>
                <a:ea typeface="Times New Roman"/>
                <a:cs typeface="Times New Roman"/>
                <a:sym typeface="Times New Roman"/>
              </a:defRPr>
            </a:pPr>
            <a:r>
              <a:t>More ruling families, more potential political competition</a:t>
            </a:r>
          </a:p>
          <a:p>
            <a:pPr marL="76957" indent="-76957" defTabSz="106675">
              <a:spcBef>
                <a:spcPts val="500"/>
              </a:spcBef>
              <a:defRPr sz="1176">
                <a:latin typeface="Times New Roman"/>
                <a:ea typeface="Times New Roman"/>
                <a:cs typeface="Times New Roman"/>
                <a:sym typeface="Times New Roman"/>
              </a:defRPr>
            </a:pPr>
            <a:r>
              <a:t>Moving from 1 ruling family to the mean of 4:</a:t>
            </a:r>
          </a:p>
          <a:p>
            <a:pPr lvl="1" marL="192394" indent="-76957" defTabSz="106675">
              <a:spcBef>
                <a:spcPts val="500"/>
              </a:spcBef>
              <a:defRPr sz="1176">
                <a:latin typeface="Times New Roman"/>
                <a:ea typeface="Times New Roman"/>
                <a:cs typeface="Times New Roman"/>
                <a:sym typeface="Times New Roman"/>
              </a:defRPr>
            </a:pPr>
            <a:r>
              <a:t>increases literacy by one standard deviation, or 6 percentage points</a:t>
            </a:r>
          </a:p>
          <a:p>
            <a:pPr lvl="1" marL="192394" indent="-76957" defTabSz="106675">
              <a:spcBef>
                <a:spcPts val="500"/>
              </a:spcBef>
              <a:defRPr sz="1176">
                <a:latin typeface="Times New Roman"/>
                <a:ea typeface="Times New Roman"/>
                <a:cs typeface="Times New Roman"/>
                <a:sym typeface="Times New Roman"/>
              </a:defRPr>
            </a:pPr>
            <a:r>
              <a:t>increases non-agricultural employment by 1 percentage point, from a base of only 3 percent </a:t>
            </a:r>
          </a:p>
        </p:txBody>
      </p:sp>
      <p:sp>
        <p:nvSpPr>
          <p:cNvPr id="21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1:20</a:t>
            </a:r>
          </a:p>
        </p:txBody>
      </p:sp>
      <p:pic>
        <p:nvPicPr>
          <p:cNvPr id="21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32334"/>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0351654" fill="hold"/>
                                        <p:tgtEl>
                                          <p:spTgt spid="21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Present at the Creation"/>
          <p:cNvSpPr txBox="1"/>
          <p:nvPr>
            <p:ph type="title"/>
          </p:nvPr>
        </p:nvSpPr>
        <p:spPr>
          <a:xfrm>
            <a:off x="124795" y="-1"/>
            <a:ext cx="8890001" cy="1261271"/>
          </a:xfrm>
          <a:prstGeom prst="rect">
            <a:avLst/>
          </a:prstGeom>
        </p:spPr>
        <p:txBody>
          <a:bodyPr/>
          <a:lstStyle>
            <a:lvl1pPr defTabSz="259231">
              <a:defRPr sz="4536"/>
            </a:lvl1pPr>
          </a:lstStyle>
          <a:p>
            <a:pPr/>
            <a:r>
              <a:t>Markets and States in Tropical Africa</a:t>
            </a:r>
          </a:p>
        </p:txBody>
      </p:sp>
      <p:sp>
        <p:nvSpPr>
          <p:cNvPr id="224" name="Somehow, after World War II, nearly everything went right…"/>
          <p:cNvSpPr txBox="1"/>
          <p:nvPr>
            <p:ph type="body" sz="half" idx="1"/>
          </p:nvPr>
        </p:nvSpPr>
        <p:spPr>
          <a:xfrm>
            <a:off x="124795" y="1261267"/>
            <a:ext cx="5281411" cy="2651693"/>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Robert Bates’s classical statement of the problem:</a:t>
            </a:r>
          </a:p>
          <a:p>
            <a:pPr marL="102086" indent="-102086" defTabSz="141508">
              <a:spcBef>
                <a:spcPts val="700"/>
              </a:spcBef>
              <a:defRPr sz="1560">
                <a:latin typeface="Times New Roman"/>
                <a:ea typeface="Times New Roman"/>
                <a:cs typeface="Times New Roman"/>
                <a:sym typeface="Times New Roman"/>
              </a:defRPr>
            </a:pPr>
            <a:r>
              <a:t>Written long before predatory post-colonial African states had reached their peak </a:t>
            </a:r>
          </a:p>
          <a:p>
            <a:pPr marL="102086" indent="-102086" defTabSz="141508">
              <a:spcBef>
                <a:spcPts val="700"/>
              </a:spcBef>
              <a:defRPr sz="1560">
                <a:latin typeface="Times New Roman"/>
                <a:ea typeface="Times New Roman"/>
                <a:cs typeface="Times New Roman"/>
                <a:sym typeface="Times New Roman"/>
              </a:defRPr>
            </a:pPr>
            <a:r>
              <a:t>But do not think that slave-raiding and colonial heritage patterns have doomed Africa</a:t>
            </a:r>
          </a:p>
          <a:p>
            <a:pPr marL="102086" indent="-102086" defTabSz="141508">
              <a:spcBef>
                <a:spcPts val="700"/>
              </a:spcBef>
              <a:defRPr sz="1560">
                <a:latin typeface="Times New Roman"/>
                <a:ea typeface="Times New Roman"/>
                <a:cs typeface="Times New Roman"/>
                <a:sym typeface="Times New Roman"/>
              </a:defRPr>
            </a:pPr>
            <a:r>
              <a:t>Since 2000, African growth has gotten itself in gear</a:t>
            </a:r>
          </a:p>
          <a:p>
            <a:pPr marL="102086" indent="-102086" defTabSz="141508">
              <a:spcBef>
                <a:spcPts val="700"/>
              </a:spcBef>
              <a:defRPr sz="1560">
                <a:latin typeface="Times New Roman"/>
                <a:ea typeface="Times New Roman"/>
                <a:cs typeface="Times New Roman"/>
                <a:sym typeface="Times New Roman"/>
              </a:defRPr>
            </a:pPr>
            <a:r>
              <a:t>Prosperity doubling times for Ethiopia, Ghana, and Zambia of 12, 20, and 26 years respectively—impressive… </a:t>
            </a:r>
          </a:p>
        </p:txBody>
      </p:sp>
      <p:sp>
        <p:nvSpPr>
          <p:cNvPr id="22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26" name="Image" descr="Image"/>
          <p:cNvPicPr>
            <a:picLocks noChangeAspect="1"/>
          </p:cNvPicPr>
          <p:nvPr/>
        </p:nvPicPr>
        <p:blipFill>
          <a:blip r:embed="rId3">
            <a:extLst/>
          </a:blip>
          <a:stretch>
            <a:fillRect/>
          </a:stretch>
        </p:blipFill>
        <p:spPr>
          <a:xfrm>
            <a:off x="5459623" y="1261269"/>
            <a:ext cx="3555173" cy="5346647"/>
          </a:xfrm>
          <a:prstGeom prst="rect">
            <a:avLst/>
          </a:prstGeom>
          <a:ln w="12700">
            <a:miter lim="400000"/>
          </a:ln>
        </p:spPr>
      </p:pic>
      <p:pic>
        <p:nvPicPr>
          <p:cNvPr id="227" name="Image" descr="Image"/>
          <p:cNvPicPr>
            <a:picLocks noChangeAspect="1"/>
          </p:cNvPicPr>
          <p:nvPr/>
        </p:nvPicPr>
        <p:blipFill>
          <a:blip r:embed="rId4">
            <a:extLst/>
          </a:blip>
          <a:srcRect l="0" t="0" r="0" b="43501"/>
          <a:stretch>
            <a:fillRect/>
          </a:stretch>
        </p:blipFill>
        <p:spPr>
          <a:xfrm>
            <a:off x="61295" y="4061714"/>
            <a:ext cx="4605455" cy="2164425"/>
          </a:xfrm>
          <a:prstGeom prst="rect">
            <a:avLst/>
          </a:prstGeom>
          <a:ln w="12700">
            <a:miter lim="400000"/>
          </a:ln>
        </p:spPr>
      </p:pic>
      <p:pic>
        <p:nvPicPr>
          <p:cNvPr id="228" name="Image" descr="Image"/>
          <p:cNvPicPr>
            <a:picLocks noChangeAspect="1"/>
          </p:cNvPicPr>
          <p:nvPr/>
        </p:nvPicPr>
        <p:blipFill>
          <a:blip r:embed="rId5">
            <a:extLst/>
          </a:blip>
          <a:stretch>
            <a:fillRect/>
          </a:stretch>
        </p:blipFill>
        <p:spPr>
          <a:xfrm>
            <a:off x="421049" y="6226271"/>
            <a:ext cx="4457701" cy="190501"/>
          </a:xfrm>
          <a:prstGeom prst="rect">
            <a:avLst/>
          </a:prstGeom>
          <a:ln w="12700">
            <a:miter lim="400000"/>
          </a:ln>
        </p:spPr>
      </p:pic>
      <p:pic>
        <p:nvPicPr>
          <p:cNvPr id="229"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57874" y="604777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9851654" fill="hold"/>
                                        <p:tgtEl>
                                          <p:spTgt spid="2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African Retardation:</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21b: African Retardation</a:t>
            </a:r>
          </a:p>
        </p:txBody>
      </p:sp>
      <p:sp>
        <p:nvSpPr>
          <p:cNvPr id="234"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45424">
              <a:spcBef>
                <a:spcPts val="0"/>
              </a:spcBef>
              <a:buSzTx/>
              <a:buFont typeface="Arial"/>
              <a:buNone/>
              <a:defRPr b="1" sz="1232">
                <a:uFill>
                  <a:solidFill>
                    <a:srgbClr val="000000"/>
                  </a:solidFill>
                </a:uFill>
                <a:latin typeface="+mj-lt"/>
                <a:ea typeface="+mj-ea"/>
                <a:cs typeface="+mj-cs"/>
                <a:sym typeface="Helvetica"/>
              </a:defRPr>
            </a:pPr>
            <a:r>
              <a:t>21. Th Apr 16: 5.5. South Asia &amp; Middle East</a:t>
            </a:r>
          </a:p>
          <a:p>
            <a:pPr marL="107642" indent="-107642" defTabSz="245424">
              <a:spcBef>
                <a:spcPts val="0"/>
              </a:spcBef>
              <a:buSzPct val="100000"/>
              <a:defRPr b="1" sz="1056">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u="sng">
                <a:solidFill>
                  <a:srgbClr val="0000FF"/>
                </a:solidFill>
                <a:uFill>
                  <a:solidFill>
                    <a:srgbClr val="0000FF"/>
                  </a:solidFill>
                </a:uFill>
                <a:hlinkClick r:id="rId2" invalidUrl="" action="" tgtFrame="" tooltip="" history="1" highlightClick="0" endSnd="0"/>
              </a:rPr>
              <a:t>https://delong.typepad.com/files/pamuk.pdf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402336">
              <a:spcBef>
                <a:spcPts val="0"/>
              </a:spcBef>
              <a:buSzTx/>
              <a:buNone/>
              <a:defRPr b="1" sz="2112">
                <a:solidFill>
                  <a:srgbClr val="2D3B45"/>
                </a:solidFill>
                <a:latin typeface="+mj-lt"/>
                <a:ea typeface="+mj-ea"/>
                <a:cs typeface="+mj-cs"/>
                <a:sym typeface="Helvetica"/>
              </a:defRPr>
            </a:pPr>
          </a:p>
          <a:p>
            <a:pPr marL="0" indent="0" defTabSz="402336">
              <a:spcBef>
                <a:spcPts val="0"/>
              </a:spcBef>
              <a:buSzTx/>
              <a:buNone/>
              <a:defRPr b="1" sz="2112">
                <a:solidFill>
                  <a:srgbClr val="2D3B45"/>
                </a:solidFill>
                <a:latin typeface="+mj-lt"/>
                <a:ea typeface="+mj-ea"/>
                <a:cs typeface="+mj-cs"/>
                <a:sym typeface="Helvetica"/>
              </a:defRPr>
            </a:pPr>
            <a:r>
              <a:t>6. Policy Issues</a:t>
            </a:r>
            <a:endParaRPr b="0"/>
          </a:p>
          <a:p>
            <a:pPr marL="0" indent="0" defTabSz="245424">
              <a:spcBef>
                <a:spcPts val="0"/>
              </a:spcBef>
              <a:buSzTx/>
              <a:buFont typeface="Arial"/>
              <a:buNone/>
              <a:defRPr b="1" sz="1232">
                <a:uFill>
                  <a:solidFill>
                    <a:srgbClr val="000000"/>
                  </a:solidFill>
                </a:uFill>
                <a:latin typeface="+mj-lt"/>
                <a:ea typeface="+mj-ea"/>
                <a:cs typeface="+mj-cs"/>
                <a:sym typeface="Helvetica"/>
              </a:defRPr>
            </a:pPr>
          </a:p>
          <a:p>
            <a:pPr marL="0" indent="0" defTabSz="245424">
              <a:spcBef>
                <a:spcPts val="0"/>
              </a:spcBef>
              <a:buSzTx/>
              <a:buFont typeface="Arial"/>
              <a:buNone/>
              <a:defRPr b="1" sz="1232">
                <a:uFill>
                  <a:solidFill>
                    <a:srgbClr val="000000"/>
                  </a:solidFill>
                </a:uFill>
                <a:latin typeface="+mj-lt"/>
                <a:ea typeface="+mj-ea"/>
                <a:cs typeface="+mj-cs"/>
                <a:sym typeface="Helvetica"/>
              </a:defRPr>
            </a:pPr>
            <a:r>
              <a:t>22. Tu Apr 21: 6.1. "Deep Roots" vs. Path Dependence</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https://delong.typepad.com/files/nunn-culture.pdf&gt;</a:t>
            </a:r>
            <a:endParaRPr>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23. Th Apr 23: 6.2. Growth and Fluctuations; Trade and Development, Foreign Aid</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24. Tu Apr 28: 6.3. Populism, Plutocracy, Kleptocracy, &amp; Neo-Fascism</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Ernest Gellner (1973): </a:t>
            </a:r>
            <a:r>
              <a:rPr b="0" i="1">
                <a:solidFill>
                  <a:srgbClr val="2D3B45"/>
                </a:solidFill>
                <a:latin typeface="Times New Roman"/>
                <a:ea typeface="Times New Roman"/>
                <a:cs typeface="Times New Roman"/>
                <a:sym typeface="Times New Roman"/>
              </a:rPr>
              <a:t>Nations &amp; Nationalism</a:t>
            </a:r>
            <a:r>
              <a:rPr b="0">
                <a:solidFill>
                  <a:srgbClr val="2D3B45"/>
                </a:solidFill>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https://delong.typepad.com/files/gellner-nations.pdf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Barry Eichengreen (2018): </a:t>
            </a:r>
            <a:r>
              <a:rPr b="0" i="1">
                <a:latin typeface="Times New Roman"/>
                <a:ea typeface="Times New Roman"/>
                <a:cs typeface="Times New Roman"/>
                <a:sym typeface="Times New Roman"/>
              </a:rPr>
              <a:t>The Populist Temptation Economic Grievance &amp; Political Reaction in the Modern Era</a:t>
            </a:r>
            <a:r>
              <a:rPr b="0">
                <a:latin typeface="Times New Roman"/>
                <a:ea typeface="Times New Roman"/>
                <a:cs typeface="Times New Roman"/>
                <a:sym typeface="Times New Roman"/>
              </a:rPr>
              <a:t>, selection</a:t>
            </a:r>
            <a:r>
              <a:rPr>
                <a:latin typeface="Times New Roman"/>
                <a:ea typeface="Times New Roman"/>
                <a:cs typeface="Times New Roman"/>
                <a:sym typeface="Times New Roman"/>
              </a:rPr>
              <a:t>s </a:t>
            </a:r>
            <a:r>
              <a:rPr b="0">
                <a:latin typeface="Times New Roman"/>
                <a:ea typeface="Times New Roman"/>
                <a:cs typeface="Times New Roman"/>
                <a:sym typeface="Times New Roman"/>
              </a:rPr>
              <a:t>&lt;</a:t>
            </a:r>
            <a:r>
              <a:rPr b="0" u="sng">
                <a:solidFill>
                  <a:srgbClr val="0073A7"/>
                </a:solidFill>
                <a:uFill>
                  <a:solidFill>
                    <a:srgbClr val="0073A7"/>
                  </a:solidFill>
                </a:uFill>
                <a:latin typeface="Times New Roman"/>
                <a:ea typeface="Times New Roman"/>
                <a:cs typeface="Times New Roman"/>
                <a:sym typeface="Times New Roman"/>
                <a:hlinkClick r:id="rId8" invalidUrl="" action="" tgtFrame="" tooltip="" history="1" highlightClick="0" endSnd="0"/>
              </a:rPr>
              <a:t>https://delong.typepad.com/files/eichengeeen-populist.pdf </a:t>
            </a:r>
            <a:r>
              <a:rPr b="0">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25. Th Apr 30: 6.4. Global Warming</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10" invalidUrl="" action="" tgtFrame="" tooltip="" history="1" highlightClick="0" endSnd="0"/>
              </a:rPr>
              <a:t>https://economics.mit.edu/files/9138&gt;</a:t>
            </a:r>
          </a:p>
        </p:txBody>
      </p:sp>
      <p:sp>
        <p:nvSpPr>
          <p:cNvPr id="237"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sz="1800">
                <a:solidFill>
                  <a:srgbClr val="2D3B45"/>
                </a:solidFill>
                <a:latin typeface="+mj-lt"/>
                <a:ea typeface="+mj-ea"/>
                <a:cs typeface="+mj-cs"/>
                <a:sym typeface="Helvetica"/>
              </a:defRPr>
            </a:pPr>
            <a:r>
              <a:t>Tu May 5: 6.5. The Pace and Meaning of Economic Growth</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2" invalidUrl="" action="" tgtFrame="" tooltip="" history="1" highlightClick="0" endSnd="0"/>
              </a:rPr>
              <a:t>https://www.nber.org/chapters/c6064.pdf</a:t>
            </a:r>
            <a:r>
              <a:t>&gt;</a:t>
            </a: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3"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4"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457200">
              <a:spcBef>
                <a:spcPts val="0"/>
              </a:spcBef>
              <a:buSzTx/>
              <a:buNone/>
              <a:defRPr b="1">
                <a:solidFill>
                  <a:srgbClr val="2D3B45"/>
                </a:solidFill>
                <a:latin typeface="+mj-lt"/>
                <a:ea typeface="+mj-ea"/>
                <a:cs typeface="+mj-cs"/>
                <a:sym typeface="Helvetica"/>
              </a:defRPr>
            </a:pPr>
          </a:p>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May 7: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5"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240" name="Roadmap for the Next Two Weeks"/>
          <p:cNvSpPr txBox="1"/>
          <p:nvPr>
            <p:ph type="title" idx="4294967295"/>
          </p:nvPr>
        </p:nvSpPr>
        <p:spPr>
          <a:xfrm>
            <a:off x="277663" y="-2"/>
            <a:ext cx="8572501" cy="1270003"/>
          </a:xfrm>
          <a:prstGeom prst="rect">
            <a:avLst/>
          </a:prstGeom>
        </p:spPr>
        <p:txBody>
          <a:bodyPr lIns="45718" tIns="45718" rIns="45718" bIns="45718"/>
          <a:lstStyle>
            <a:lvl1pPr>
              <a:defRPr>
                <a:solidFill>
                  <a:srgbClr val="000080"/>
                </a:solidFill>
              </a:defRPr>
            </a:lvl1pPr>
          </a:lstStyle>
          <a:p>
            <a:pPr/>
            <a:r>
              <a:t>Roadmap Following…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Catch Our Breath…"/>
          <p:cNvSpPr txBox="1"/>
          <p:nvPr>
            <p:ph type="title"/>
          </p:nvPr>
        </p:nvSpPr>
        <p:spPr>
          <a:xfrm>
            <a:off x="276457" y="-2"/>
            <a:ext cx="8572501" cy="1270003"/>
          </a:xfrm>
          <a:prstGeom prst="rect">
            <a:avLst/>
          </a:prstGeom>
        </p:spPr>
        <p:txBody>
          <a:bodyPr/>
          <a:lstStyle/>
          <a:p>
            <a:pPr/>
            <a:r>
              <a:t>Catch Our Breath…</a:t>
            </a:r>
          </a:p>
        </p:txBody>
      </p:sp>
      <p:sp>
        <p:nvSpPr>
          <p:cNvPr id="243"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4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Notes, etc.…"/>
          <p:cNvSpPr txBox="1"/>
          <p:nvPr>
            <p:ph type="title"/>
          </p:nvPr>
        </p:nvSpPr>
        <p:spPr>
          <a:xfrm>
            <a:off x="669726" y="312539"/>
            <a:ext cx="7804548" cy="1116211"/>
          </a:xfrm>
          <a:prstGeom prst="rect">
            <a:avLst/>
          </a:prstGeom>
        </p:spPr>
        <p:txBody>
          <a:bodyPr/>
          <a:lstStyle/>
          <a:p>
            <a:pPr/>
            <a:r>
              <a:t>Notes, etc.…</a:t>
            </a:r>
          </a:p>
        </p:txBody>
      </p:sp>
      <p:sp>
        <p:nvSpPr>
          <p:cNvPr id="247"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48"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51"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52"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55"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56"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57"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58"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59"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60"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263"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64"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65"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66"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67"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68"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73"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Africa</a:t>
            </a:r>
          </a:p>
        </p:txBody>
      </p:sp>
      <p:sp>
        <p:nvSpPr>
          <p:cNvPr id="10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495147">
              <a:spcBef>
                <a:spcPts val="1100"/>
              </a:spcBef>
              <a:buSzTx/>
              <a:buNone/>
              <a:defRPr b="1" sz="3420">
                <a:uFill>
                  <a:solidFill>
                    <a:srgbClr val="000000"/>
                  </a:solidFill>
                </a:uFill>
                <a:latin typeface="+mj-lt"/>
                <a:ea typeface="+mj-ea"/>
                <a:cs typeface="+mj-cs"/>
                <a:sym typeface="Helvetica"/>
              </a:defRPr>
            </a:pPr>
            <a:r>
              <a:t>Tu Apr 14: 5.4. Africa:</a:t>
            </a:r>
          </a:p>
          <a:p>
            <a:pPr marL="342900" indent="-342900" defTabSz="495147">
              <a:spcBef>
                <a:spcPts val="1100"/>
              </a:spcBef>
              <a:buSzPct val="100000"/>
              <a:defRPr sz="2280">
                <a:uFill>
                  <a:solidFill>
                    <a:srgbClr val="000000"/>
                  </a:solidFill>
                </a:uFill>
                <a:latin typeface="Times New Roman"/>
                <a:ea typeface="Times New Roman"/>
                <a:cs typeface="Times New Roman"/>
                <a:sym typeface="Times New Roman"/>
              </a:defRPr>
            </a:pPr>
            <a:r>
              <a:t>Read Before: </a:t>
            </a:r>
            <a:r>
              <a:rPr b="1"/>
              <a:t>Nathan Nunn</a:t>
            </a:r>
            <a:r>
              <a:t> (2008): </a:t>
            </a:r>
            <a:r>
              <a:rPr i="1"/>
              <a:t>The Long Term Effects of Africa's Slave Trades</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https://github.com/braddelong/public-files/blob/master/readings/article-nunn-long-term.pdf</a:t>
            </a:r>
            <a:r>
              <a:t>&gt;</a:t>
            </a:r>
          </a:p>
          <a:p>
            <a:pPr marL="342900" indent="-342900" defTabSz="495147">
              <a:spcBef>
                <a:spcPts val="1100"/>
              </a:spcBef>
              <a:buSzPct val="100000"/>
              <a:defRPr sz="2280">
                <a:uFill>
                  <a:solidFill>
                    <a:srgbClr val="000000"/>
                  </a:solidFill>
                </a:uFill>
                <a:latin typeface="Times New Roman"/>
                <a:ea typeface="Times New Roman"/>
                <a:cs typeface="Times New Roman"/>
                <a:sym typeface="Times New Roman"/>
              </a:defRPr>
            </a:pPr>
            <a:r>
              <a:t>Slides: &lt;</a:t>
            </a:r>
            <a:r>
              <a:rPr u="sng">
                <a:solidFill>
                  <a:srgbClr val="0000FF"/>
                </a:solidFill>
                <a:uFill>
                  <a:solidFill>
                    <a:srgbClr val="0000FF"/>
                  </a:solidFill>
                </a:uFill>
                <a:hlinkClick r:id="rId3" invalidUrl="" action="" tgtFrame="" tooltip="" history="1" highlightClick="0" endSnd="0"/>
              </a:rPr>
              <a:t>https://github.com/braddelong/public-files/blob/master/econ-135-lecture-21b.pptx</a:t>
            </a:r>
            <a:r>
              <a:t>&gt;</a:t>
            </a:r>
          </a:p>
          <a:p>
            <a:pPr marL="342900" indent="-342900" defTabSz="495147">
              <a:spcBef>
                <a:spcPts val="1100"/>
              </a:spcBef>
              <a:buSzPct val="100000"/>
              <a:defRPr sz="2280">
                <a:uFill>
                  <a:solidFill>
                    <a:srgbClr val="000000"/>
                  </a:solidFill>
                </a:uFill>
                <a:latin typeface="Times New Roman"/>
                <a:ea typeface="Times New Roman"/>
                <a:cs typeface="Times New Roman"/>
                <a:sym typeface="Times New Roman"/>
              </a:defRPr>
            </a:pPr>
            <a:r>
              <a:t>Discussion Thread: &lt;&gt;</a:t>
            </a:r>
          </a:p>
          <a:p>
            <a:pPr marL="342900" indent="-342900" defTabSz="495147">
              <a:spcBef>
                <a:spcPts val="1100"/>
              </a:spcBef>
              <a:buSzPct val="100000"/>
              <a:defRPr sz="2280">
                <a:uFill>
                  <a:solidFill>
                    <a:srgbClr val="000000"/>
                  </a:solidFill>
                </a:uFill>
                <a:latin typeface="Times New Roman"/>
                <a:ea typeface="Times New Roman"/>
                <a:cs typeface="Times New Roman"/>
                <a:sym typeface="Times New Roman"/>
              </a:defRPr>
            </a:pPr>
            <a:r>
              <a:t>Zoom Q&amp;A Session: &lt;&gt;</a:t>
            </a:r>
          </a:p>
          <a:p>
            <a:pPr marL="0" indent="0" defTabSz="495147">
              <a:spcBef>
                <a:spcPts val="1100"/>
              </a:spcBef>
              <a:buSzTx/>
              <a:buNone/>
              <a:defRPr sz="2280">
                <a:uFill>
                  <a:solidFill>
                    <a:srgbClr val="000000"/>
                  </a:solidFill>
                </a:uFill>
                <a:latin typeface="Times New Roman"/>
                <a:ea typeface="Times New Roman"/>
                <a:cs typeface="Times New Roman"/>
                <a:sym typeface="Times New Roman"/>
              </a:defRPr>
            </a:pPr>
          </a:p>
          <a:p>
            <a:pPr marL="0" indent="0" defTabSz="495147">
              <a:spcBef>
                <a:spcPts val="1100"/>
              </a:spcBef>
              <a:buSzTx/>
              <a:buNone/>
              <a:defRPr sz="2280">
                <a:uFill>
                  <a:solidFill>
                    <a:srgbClr val="000000"/>
                  </a:solidFill>
                </a:uFill>
                <a:latin typeface="Times New Roman"/>
                <a:ea typeface="Times New Roman"/>
                <a:cs typeface="Times New Roman"/>
                <a:sym typeface="Times New Roman"/>
              </a:defRPr>
            </a:pPr>
          </a:p>
          <a:p>
            <a:pPr marL="0" indent="0" defTabSz="495147">
              <a:spcBef>
                <a:spcPts val="1100"/>
              </a:spcBef>
              <a:buSzTx/>
              <a:buNone/>
              <a:defRPr sz="1900">
                <a:uFill>
                  <a:solidFill>
                    <a:srgbClr val="000000"/>
                  </a:solidFill>
                </a:uFill>
                <a:latin typeface="Times New Roman"/>
                <a:ea typeface="Times New Roman"/>
                <a:cs typeface="Times New Roman"/>
                <a:sym typeface="Times New Roman"/>
              </a:defRPr>
            </a:pPr>
            <a:r>
              <a:t>30 minutes of audio</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76"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79"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280"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281"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90"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91"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92"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93"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94"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95"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9"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3"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8" name="Image" descr="Image"/>
          <p:cNvPicPr>
            <a:picLocks noChangeAspect="1"/>
          </p:cNvPicPr>
          <p:nvPr/>
        </p:nvPicPr>
        <p:blipFill>
          <a:blip r:embed="rId3">
            <a:extLst/>
          </a:blip>
          <a:stretch>
            <a:fillRect/>
          </a:stretch>
        </p:blipFill>
        <p:spPr>
          <a:xfrm>
            <a:off x="6422777" y="1261269"/>
            <a:ext cx="2592019" cy="3716857"/>
          </a:xfrm>
          <a:prstGeom prst="rect">
            <a:avLst/>
          </a:prstGeom>
          <a:ln w="12700">
            <a:miter lim="400000"/>
          </a:ln>
        </p:spPr>
      </p:pic>
      <p:sp>
        <p:nvSpPr>
          <p:cNvPr id="109" name="Present at the Creation"/>
          <p:cNvSpPr txBox="1"/>
          <p:nvPr>
            <p:ph type="title"/>
          </p:nvPr>
        </p:nvSpPr>
        <p:spPr>
          <a:xfrm>
            <a:off x="124795" y="-1"/>
            <a:ext cx="8890001" cy="1261271"/>
          </a:xfrm>
          <a:prstGeom prst="rect">
            <a:avLst/>
          </a:prstGeom>
        </p:spPr>
        <p:txBody>
          <a:bodyPr/>
          <a:lstStyle>
            <a:lvl1pPr defTabSz="316838">
              <a:defRPr sz="5544"/>
            </a:lvl1pPr>
          </a:lstStyle>
          <a:p>
            <a:pPr/>
            <a:r>
              <a:t>Africa Falls Behind, 1950-2000</a:t>
            </a:r>
          </a:p>
        </p:txBody>
      </p:sp>
      <p:sp>
        <p:nvSpPr>
          <p:cNvPr id="110" name="Somehow, after World War II, nearly everything went right…"/>
          <p:cNvSpPr txBox="1"/>
          <p:nvPr>
            <p:ph type="body" sz="quarter" idx="1"/>
          </p:nvPr>
        </p:nvSpPr>
        <p:spPr>
          <a:xfrm>
            <a:off x="124795" y="1261267"/>
            <a:ext cx="1506242" cy="4687518"/>
          </a:xfrm>
          <a:prstGeom prst="rect">
            <a:avLst/>
          </a:prstGeom>
        </p:spPr>
        <p:txBody>
          <a:bodyPr anchor="t"/>
          <a:lstStyle/>
          <a:p>
            <a:pPr marL="0" indent="0" defTabSz="95790">
              <a:spcBef>
                <a:spcPts val="500"/>
              </a:spcBef>
              <a:buSzTx/>
              <a:buNone/>
              <a:defRPr b="1" sz="1320">
                <a:latin typeface="+mj-lt"/>
                <a:ea typeface="+mj-ea"/>
                <a:cs typeface="+mj-cs"/>
                <a:sym typeface="Helvetica"/>
              </a:defRPr>
            </a:pPr>
            <a:r>
              <a:t>The rest of the global south passes Africa between 1950 &amp; 2000:</a:t>
            </a:r>
          </a:p>
          <a:p>
            <a:pPr marL="69104" indent="-69104" defTabSz="95790">
              <a:spcBef>
                <a:spcPts val="500"/>
              </a:spcBef>
              <a:defRPr sz="1056">
                <a:latin typeface="Times New Roman"/>
                <a:ea typeface="Times New Roman"/>
                <a:cs typeface="Times New Roman"/>
                <a:sym typeface="Times New Roman"/>
              </a:defRPr>
            </a:pPr>
            <a:r>
              <a:t>Most African countries have respectable—not global north but respectable—levels of prosperity in 1950</a:t>
            </a:r>
          </a:p>
          <a:p>
            <a:pPr marL="69104" indent="-69104" defTabSz="95790">
              <a:spcBef>
                <a:spcPts val="500"/>
              </a:spcBef>
              <a:defRPr sz="1056">
                <a:latin typeface="Times New Roman"/>
                <a:ea typeface="Times New Roman"/>
                <a:cs typeface="Times New Roman"/>
                <a:sym typeface="Times New Roman"/>
              </a:defRPr>
            </a:pPr>
            <a:r>
              <a:t>They do get richer from 1950-2000</a:t>
            </a:r>
          </a:p>
          <a:p>
            <a:pPr marL="69104" indent="-69104" defTabSz="95790">
              <a:spcBef>
                <a:spcPts val="500"/>
              </a:spcBef>
              <a:defRPr sz="1056">
                <a:latin typeface="Times New Roman"/>
                <a:ea typeface="Times New Roman"/>
                <a:cs typeface="Times New Roman"/>
                <a:sym typeface="Times New Roman"/>
              </a:defRPr>
            </a:pPr>
            <a:r>
              <a:t>But by 2000 their levels of prosperity are no longer respectable for the global south</a:t>
            </a:r>
          </a:p>
          <a:p>
            <a:pPr lvl="1" marL="172762" indent="-69104" defTabSz="95790">
              <a:spcBef>
                <a:spcPts val="500"/>
              </a:spcBef>
              <a:defRPr sz="1056">
                <a:latin typeface="Times New Roman"/>
                <a:ea typeface="Times New Roman"/>
                <a:cs typeface="Times New Roman"/>
                <a:sym typeface="Times New Roman"/>
              </a:defRPr>
            </a:pPr>
            <a:r>
              <a:t>With the exception of the Maghreb</a:t>
            </a:r>
          </a:p>
          <a:p>
            <a:pPr marL="69104" indent="-69104" defTabSz="95790">
              <a:spcBef>
                <a:spcPts val="500"/>
              </a:spcBef>
              <a:defRPr sz="1056">
                <a:latin typeface="Times New Roman"/>
                <a:ea typeface="Times New Roman"/>
                <a:cs typeface="Times New Roman"/>
                <a:sym typeface="Times New Roman"/>
              </a:defRPr>
            </a:pPr>
            <a:r>
              <a:t>After 2000 Africa gets into growth gear</a:t>
            </a:r>
          </a:p>
          <a:p>
            <a:pPr marL="69104" indent="-69104" defTabSz="95790">
              <a:spcBef>
                <a:spcPts val="500"/>
              </a:spcBef>
              <a:defRPr sz="1056">
                <a:latin typeface="Times New Roman"/>
                <a:ea typeface="Times New Roman"/>
                <a:cs typeface="Times New Roman"/>
                <a:sym typeface="Times New Roman"/>
              </a:defRPr>
            </a:pPr>
            <a:r>
              <a:t>But “African retardation” vis-a-vis south &amp; east Asia &amp; Latin America was not a thing in 1950</a:t>
            </a:r>
          </a:p>
          <a:p>
            <a:pPr marL="69104" indent="-69104" defTabSz="95790">
              <a:spcBef>
                <a:spcPts val="500"/>
              </a:spcBef>
              <a:defRPr sz="1056">
                <a:latin typeface="Times New Roman"/>
                <a:ea typeface="Times New Roman"/>
                <a:cs typeface="Times New Roman"/>
                <a:sym typeface="Times New Roman"/>
              </a:defRPr>
            </a:pPr>
            <a:r>
              <a:t>It is a creation of the post-WWII half century</a:t>
            </a:r>
          </a:p>
        </p:txBody>
      </p:sp>
      <p:sp>
        <p:nvSpPr>
          <p:cNvPr id="11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12" name="Image" descr="Image"/>
          <p:cNvPicPr>
            <a:picLocks noChangeAspect="1"/>
          </p:cNvPicPr>
          <p:nvPr/>
        </p:nvPicPr>
        <p:blipFill>
          <a:blip r:embed="rId4">
            <a:extLst/>
          </a:blip>
          <a:stretch>
            <a:fillRect/>
          </a:stretch>
        </p:blipFill>
        <p:spPr>
          <a:xfrm>
            <a:off x="4042804" y="1261269"/>
            <a:ext cx="2565351" cy="3727553"/>
          </a:xfrm>
          <a:prstGeom prst="rect">
            <a:avLst/>
          </a:prstGeom>
          <a:ln w="12700">
            <a:miter lim="400000"/>
          </a:ln>
        </p:spPr>
      </p:pic>
      <p:pic>
        <p:nvPicPr>
          <p:cNvPr id="113" name="Image" descr="Image"/>
          <p:cNvPicPr>
            <a:picLocks noChangeAspect="1"/>
          </p:cNvPicPr>
          <p:nvPr/>
        </p:nvPicPr>
        <p:blipFill>
          <a:blip r:embed="rId5">
            <a:extLst/>
          </a:blip>
          <a:stretch>
            <a:fillRect/>
          </a:stretch>
        </p:blipFill>
        <p:spPr>
          <a:xfrm>
            <a:off x="1631036" y="1261269"/>
            <a:ext cx="2565350" cy="3766303"/>
          </a:xfrm>
          <a:prstGeom prst="rect">
            <a:avLst/>
          </a:prstGeom>
          <a:ln w="12700">
            <a:miter lim="400000"/>
          </a:ln>
        </p:spPr>
      </p:pic>
      <p:pic>
        <p:nvPicPr>
          <p:cNvPr id="114"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24916" y="61323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9733329" fill="hold"/>
                                        <p:tgtEl>
                                          <p:spTgt spid="1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306"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309"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312"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15"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316"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319"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320"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323"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24"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327"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0"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Catch Our Breath…"/>
          <p:cNvSpPr txBox="1"/>
          <p:nvPr>
            <p:ph type="title"/>
          </p:nvPr>
        </p:nvSpPr>
        <p:spPr>
          <a:xfrm>
            <a:off x="276457" y="-1"/>
            <a:ext cx="8572501" cy="1270001"/>
          </a:xfrm>
          <a:prstGeom prst="rect">
            <a:avLst/>
          </a:prstGeom>
        </p:spPr>
        <p:txBody>
          <a:bodyPr/>
          <a:lstStyle/>
          <a:p>
            <a:pPr/>
            <a:r>
              <a:t>Catch Our Breath…</a:t>
            </a:r>
          </a:p>
        </p:txBody>
      </p:sp>
      <p:sp>
        <p:nvSpPr>
          <p:cNvPr id="333"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334"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33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338"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Present at the Creation"/>
          <p:cNvSpPr txBox="1"/>
          <p:nvPr>
            <p:ph type="title"/>
          </p:nvPr>
        </p:nvSpPr>
        <p:spPr>
          <a:xfrm>
            <a:off x="124795" y="-1"/>
            <a:ext cx="8890001" cy="1261271"/>
          </a:xfrm>
          <a:prstGeom prst="rect">
            <a:avLst/>
          </a:prstGeom>
        </p:spPr>
        <p:txBody>
          <a:bodyPr/>
          <a:lstStyle>
            <a:lvl1pPr defTabSz="316838">
              <a:defRPr sz="5544"/>
            </a:lvl1pPr>
          </a:lstStyle>
          <a:p>
            <a:pPr/>
            <a:r>
              <a:t>Africa Falls Behind, 1950-2000</a:t>
            </a:r>
          </a:p>
        </p:txBody>
      </p:sp>
      <p:sp>
        <p:nvSpPr>
          <p:cNvPr id="119" name="Somehow, after World War II, nearly everything went right…"/>
          <p:cNvSpPr txBox="1"/>
          <p:nvPr>
            <p:ph type="body" sz="half" idx="1"/>
          </p:nvPr>
        </p:nvSpPr>
        <p:spPr>
          <a:xfrm>
            <a:off x="124795" y="1261267"/>
            <a:ext cx="3945014" cy="4687518"/>
          </a:xfrm>
          <a:prstGeom prst="rect">
            <a:avLst/>
          </a:prstGeom>
        </p:spPr>
        <p:txBody>
          <a:bodyPr anchor="t"/>
          <a:lstStyle/>
          <a:p>
            <a:pPr marL="0" indent="0" defTabSz="154570">
              <a:spcBef>
                <a:spcPts val="800"/>
              </a:spcBef>
              <a:buSzTx/>
              <a:buNone/>
              <a:defRPr b="1" sz="2130">
                <a:latin typeface="+mj-lt"/>
                <a:ea typeface="+mj-ea"/>
                <a:cs typeface="+mj-cs"/>
                <a:sym typeface="Helvetica"/>
              </a:defRPr>
            </a:pPr>
            <a:r>
              <a:t>Four example African countries:</a:t>
            </a:r>
          </a:p>
          <a:p>
            <a:pPr marL="111509" indent="-111509" defTabSz="154570">
              <a:spcBef>
                <a:spcPts val="800"/>
              </a:spcBef>
              <a:defRPr sz="1703">
                <a:latin typeface="Times New Roman"/>
                <a:ea typeface="Times New Roman"/>
                <a:cs typeface="Times New Roman"/>
                <a:sym typeface="Times New Roman"/>
              </a:defRPr>
            </a:pPr>
            <a:r>
              <a:t>Egypt (north, Maghreb), Ethiopia (east, poor), Ghana (west, well-integrated economically), &amp; Zambia (south, industrializing)</a:t>
            </a:r>
          </a:p>
          <a:p>
            <a:pPr lvl="1" marL="278775" indent="-111509" defTabSz="154570">
              <a:spcBef>
                <a:spcPts val="800"/>
              </a:spcBef>
              <a:defRPr sz="1703">
                <a:latin typeface="Times New Roman"/>
                <a:ea typeface="Times New Roman"/>
                <a:cs typeface="Times New Roman"/>
                <a:sym typeface="Times New Roman"/>
              </a:defRPr>
            </a:pPr>
            <a:r>
              <a:t>Zambia, Ghana richer than Portugal in 1950</a:t>
            </a:r>
          </a:p>
          <a:p>
            <a:pPr marL="111509" indent="-111509" defTabSz="154570">
              <a:spcBef>
                <a:spcPts val="800"/>
              </a:spcBef>
              <a:defRPr sz="1703">
                <a:latin typeface="Times New Roman"/>
                <a:ea typeface="Times New Roman"/>
                <a:cs typeface="Times New Roman"/>
                <a:sym typeface="Times New Roman"/>
              </a:defRPr>
            </a:pPr>
            <a:r>
              <a:t>Egypt does not converge, but it grows along with the world from 1950-2000</a:t>
            </a:r>
          </a:p>
          <a:p>
            <a:pPr marL="111509" indent="-111509" defTabSz="154570">
              <a:spcBef>
                <a:spcPts val="800"/>
              </a:spcBef>
              <a:defRPr sz="1703">
                <a:latin typeface="Times New Roman"/>
                <a:ea typeface="Times New Roman"/>
                <a:cs typeface="Times New Roman"/>
                <a:sym typeface="Times New Roman"/>
              </a:defRPr>
            </a:pPr>
            <a:r>
              <a:t>The other three? Not</a:t>
            </a:r>
          </a:p>
          <a:p>
            <a:pPr lvl="1" marL="278775" indent="-111509" defTabSz="154570">
              <a:spcBef>
                <a:spcPts val="800"/>
              </a:spcBef>
              <a:defRPr sz="1703">
                <a:latin typeface="Times New Roman"/>
                <a:ea typeface="Times New Roman"/>
                <a:cs typeface="Times New Roman"/>
                <a:sym typeface="Times New Roman"/>
              </a:defRPr>
            </a:pPr>
            <a:r>
              <a:t>Substantial 1950-2000 improvements in life expectancy &amp; other social indicators, however</a:t>
            </a:r>
          </a:p>
          <a:p>
            <a:pPr marL="111509" indent="-111509" defTabSz="154570">
              <a:spcBef>
                <a:spcPts val="800"/>
              </a:spcBef>
              <a:defRPr sz="1703">
                <a:latin typeface="Times New Roman"/>
                <a:ea typeface="Times New Roman"/>
                <a:cs typeface="Times New Roman"/>
                <a:sym typeface="Times New Roman"/>
              </a:defRPr>
            </a:pPr>
            <a:r>
              <a:t>What changes for good for Africa in 2000?</a:t>
            </a:r>
          </a:p>
        </p:txBody>
      </p:sp>
      <p:sp>
        <p:nvSpPr>
          <p:cNvPr id="12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21" name="Image" descr="Image"/>
          <p:cNvPicPr>
            <a:picLocks noChangeAspect="1"/>
          </p:cNvPicPr>
          <p:nvPr/>
        </p:nvPicPr>
        <p:blipFill>
          <a:blip r:embed="rId3">
            <a:extLst/>
          </a:blip>
          <a:stretch>
            <a:fillRect/>
          </a:stretch>
        </p:blipFill>
        <p:spPr>
          <a:xfrm>
            <a:off x="4069808" y="1261269"/>
            <a:ext cx="4944988" cy="5248305"/>
          </a:xfrm>
          <a:prstGeom prst="rect">
            <a:avLst/>
          </a:prstGeom>
          <a:ln w="12700">
            <a:miter lim="400000"/>
          </a:ln>
        </p:spPr>
      </p:pic>
      <p:pic>
        <p:nvPicPr>
          <p:cNvPr id="1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4916" y="615725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8684982" fill="hold"/>
                                        <p:tgtEl>
                                          <p:spTgt spid="1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2"/>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41"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42"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43"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46"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47"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48"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Catch Our Breath…"/>
          <p:cNvSpPr txBox="1"/>
          <p:nvPr>
            <p:ph type="title"/>
          </p:nvPr>
        </p:nvSpPr>
        <p:spPr>
          <a:xfrm>
            <a:off x="276457" y="-3"/>
            <a:ext cx="8572501" cy="1270005"/>
          </a:xfrm>
          <a:prstGeom prst="rect">
            <a:avLst/>
          </a:prstGeom>
        </p:spPr>
        <p:txBody>
          <a:bodyPr/>
          <a:lstStyle/>
          <a:p>
            <a:pPr/>
            <a:r>
              <a:t>Notes</a:t>
            </a:r>
          </a:p>
        </p:txBody>
      </p:sp>
      <p:sp>
        <p:nvSpPr>
          <p:cNvPr id="351"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52"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Present at the Creation"/>
          <p:cNvSpPr txBox="1"/>
          <p:nvPr>
            <p:ph type="title"/>
          </p:nvPr>
        </p:nvSpPr>
        <p:spPr>
          <a:xfrm>
            <a:off x="124795" y="-1"/>
            <a:ext cx="8890001" cy="1261271"/>
          </a:xfrm>
          <a:prstGeom prst="rect">
            <a:avLst/>
          </a:prstGeom>
        </p:spPr>
        <p:txBody>
          <a:bodyPr/>
          <a:lstStyle>
            <a:lvl1pPr defTabSz="279805">
              <a:defRPr sz="4896"/>
            </a:lvl1pPr>
          </a:lstStyle>
          <a:p>
            <a:pPr/>
            <a:r>
              <a:t>African Institutional Development</a:t>
            </a:r>
          </a:p>
        </p:txBody>
      </p:sp>
      <p:sp>
        <p:nvSpPr>
          <p:cNvPr id="12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Sub-Saharan Africa comes late to state-building:</a:t>
            </a:r>
          </a:p>
          <a:p>
            <a:pPr marL="76957" indent="-76957" defTabSz="106675">
              <a:spcBef>
                <a:spcPts val="500"/>
              </a:spcBef>
              <a:defRPr sz="1176">
                <a:latin typeface="Times New Roman"/>
                <a:ea typeface="Times New Roman"/>
                <a:cs typeface="Times New Roman"/>
                <a:sym typeface="Times New Roman"/>
              </a:defRPr>
            </a:pPr>
            <a:r>
              <a:t>Was the fact that state-building had to happen after 1950 a cause of slow growth?</a:t>
            </a:r>
          </a:p>
          <a:p>
            <a:pPr lvl="1" marL="192394" indent="-76957" defTabSz="106675">
              <a:spcBef>
                <a:spcPts val="500"/>
              </a:spcBef>
              <a:defRPr sz="1176">
                <a:latin typeface="Times New Roman"/>
                <a:ea typeface="Times New Roman"/>
                <a:cs typeface="Times New Roman"/>
                <a:sym typeface="Times New Roman"/>
              </a:defRPr>
            </a:pPr>
            <a:r>
              <a:t>Imperialism, its withdrawal, and African state capacity after WWII.</a:t>
            </a:r>
          </a:p>
          <a:p>
            <a:pPr marL="76957" indent="-76957" defTabSz="106675">
              <a:spcBef>
                <a:spcPts val="500"/>
              </a:spcBef>
              <a:defRPr sz="1176">
                <a:latin typeface="Times New Roman"/>
                <a:ea typeface="Times New Roman"/>
                <a:cs typeface="Times New Roman"/>
                <a:sym typeface="Times New Roman"/>
              </a:defRPr>
            </a:pPr>
            <a:r>
              <a:t>“Stateless” societies were still common in Africa until after WWII:</a:t>
            </a:r>
          </a:p>
          <a:p>
            <a:pPr lvl="1" marL="192394" indent="-76957" defTabSz="106675">
              <a:spcBef>
                <a:spcPts val="500"/>
              </a:spcBef>
              <a:defRPr sz="1176">
                <a:latin typeface="Times New Roman"/>
                <a:ea typeface="Times New Roman"/>
                <a:cs typeface="Times New Roman"/>
                <a:sym typeface="Times New Roman"/>
              </a:defRPr>
            </a:pPr>
            <a:r>
              <a:t>Somalia</a:t>
            </a:r>
          </a:p>
          <a:p>
            <a:pPr lvl="1" marL="192394" indent="-76957" defTabSz="106675">
              <a:spcBef>
                <a:spcPts val="500"/>
              </a:spcBef>
              <a:defRPr sz="1176">
                <a:latin typeface="Times New Roman"/>
                <a:ea typeface="Times New Roman"/>
                <a:cs typeface="Times New Roman"/>
                <a:sym typeface="Times New Roman"/>
              </a:defRPr>
            </a:pPr>
            <a:r>
              <a:t>The Nuer in South Sudan </a:t>
            </a:r>
          </a:p>
          <a:p>
            <a:pPr lvl="1" marL="192394" indent="-76957" defTabSz="106675">
              <a:spcBef>
                <a:spcPts val="500"/>
              </a:spcBef>
              <a:defRPr sz="1176">
                <a:latin typeface="Times New Roman"/>
                <a:ea typeface="Times New Roman"/>
                <a:cs typeface="Times New Roman"/>
                <a:sym typeface="Times New Roman"/>
              </a:defRPr>
            </a:pPr>
            <a:r>
              <a:t>The Tallensi in northern Ghana </a:t>
            </a:r>
          </a:p>
          <a:p>
            <a:pPr lvl="1" marL="192394" indent="-76957" defTabSz="106675">
              <a:spcBef>
                <a:spcPts val="500"/>
              </a:spcBef>
              <a:defRPr sz="1176">
                <a:latin typeface="Times New Roman"/>
                <a:ea typeface="Times New Roman"/>
                <a:cs typeface="Times New Roman"/>
                <a:sym typeface="Times New Roman"/>
              </a:defRPr>
            </a:pPr>
            <a:r>
              <a:t>The Hadza of Tanzania </a:t>
            </a:r>
          </a:p>
          <a:p>
            <a:pPr lvl="1" marL="192394" indent="-76957" defTabSz="106675">
              <a:spcBef>
                <a:spcPts val="500"/>
              </a:spcBef>
              <a:defRPr sz="1176">
                <a:latin typeface="Times New Roman"/>
                <a:ea typeface="Times New Roman"/>
                <a:cs typeface="Times New Roman"/>
                <a:sym typeface="Times New Roman"/>
              </a:defRPr>
            </a:pPr>
            <a:r>
              <a:t>The San in Botswana </a:t>
            </a:r>
          </a:p>
          <a:p>
            <a:pPr marL="76957" indent="-76957" defTabSz="106675">
              <a:spcBef>
                <a:spcPts val="500"/>
              </a:spcBef>
              <a:defRPr sz="1176">
                <a:latin typeface="Times New Roman"/>
                <a:ea typeface="Times New Roman"/>
                <a:cs typeface="Times New Roman"/>
                <a:sym typeface="Times New Roman"/>
              </a:defRPr>
            </a:pPr>
            <a:r>
              <a:t>Philip Curtin: In 1890 a quarter of Africans in “stateless” societies</a:t>
            </a:r>
          </a:p>
          <a:p>
            <a:pPr marL="76957" indent="-76957" defTabSz="106675">
              <a:spcBef>
                <a:spcPts val="500"/>
              </a:spcBef>
              <a:defRPr sz="1176">
                <a:latin typeface="Times New Roman"/>
                <a:ea typeface="Times New Roman"/>
                <a:cs typeface="Times New Roman"/>
                <a:sym typeface="Times New Roman"/>
              </a:defRPr>
            </a:pPr>
            <a:r>
              <a:t>Early 1400s: Kongo, Loango, Tio, Luba, Rund</a:t>
            </a:r>
          </a:p>
          <a:p>
            <a:pPr marL="76957" indent="-76957" defTabSz="106675">
              <a:spcBef>
                <a:spcPts val="500"/>
              </a:spcBef>
              <a:defRPr sz="1176">
                <a:latin typeface="Times New Roman"/>
                <a:ea typeface="Times New Roman"/>
                <a:cs typeface="Times New Roman"/>
                <a:sym typeface="Times New Roman"/>
              </a:defRPr>
            </a:pPr>
            <a:r>
              <a:t>Since 1000: Ghana, Mali, Songhay</a:t>
            </a:r>
          </a:p>
          <a:p>
            <a:pPr marL="76957" indent="-76957" defTabSz="106675">
              <a:spcBef>
                <a:spcPts val="500"/>
              </a:spcBef>
              <a:defRPr sz="1176">
                <a:latin typeface="Times New Roman"/>
                <a:ea typeface="Times New Roman"/>
                <a:cs typeface="Times New Roman"/>
                <a:sym typeface="Times New Roman"/>
              </a:defRPr>
            </a:pPr>
            <a:r>
              <a:t>Great Zimbabwe?</a:t>
            </a:r>
          </a:p>
          <a:p>
            <a:pPr marL="76957" indent="-76957" defTabSz="106675">
              <a:spcBef>
                <a:spcPts val="500"/>
              </a:spcBef>
              <a:defRPr sz="1176">
                <a:latin typeface="Times New Roman"/>
                <a:ea typeface="Times New Roman"/>
                <a:cs typeface="Times New Roman"/>
                <a:sym typeface="Times New Roman"/>
              </a:defRPr>
            </a:pPr>
            <a:r>
              <a:t>Nubia, Kush, Axum</a:t>
            </a:r>
          </a:p>
          <a:p>
            <a:pPr marL="76957" indent="-76957" defTabSz="106675">
              <a:spcBef>
                <a:spcPts val="500"/>
              </a:spcBef>
              <a:defRPr sz="1176">
                <a:latin typeface="Times New Roman"/>
                <a:ea typeface="Times New Roman"/>
                <a:cs typeface="Times New Roman"/>
                <a:sym typeface="Times New Roman"/>
              </a:defRPr>
            </a:pPr>
            <a:r>
              <a:t>Why might African political centralization have been delayed?:</a:t>
            </a:r>
          </a:p>
          <a:p>
            <a:pPr lvl="1" marL="192394" indent="-76957" defTabSz="106675">
              <a:spcBef>
                <a:spcPts val="500"/>
              </a:spcBef>
              <a:defRPr sz="1176">
                <a:latin typeface="Times New Roman"/>
                <a:ea typeface="Times New Roman"/>
                <a:cs typeface="Times New Roman"/>
                <a:sym typeface="Times New Roman"/>
              </a:defRPr>
            </a:pPr>
            <a:r>
              <a:t>Diamond: Lack of wheat, rice, corn agricultural staples for intensive agriculture—hence low population density</a:t>
            </a:r>
          </a:p>
          <a:p>
            <a:pPr lvl="1" marL="192394" indent="-76957" defTabSz="106675">
              <a:spcBef>
                <a:spcPts val="500"/>
              </a:spcBef>
              <a:defRPr sz="1176">
                <a:latin typeface="Times New Roman"/>
                <a:ea typeface="Times New Roman"/>
                <a:cs typeface="Times New Roman"/>
                <a:sym typeface="Times New Roman"/>
              </a:defRPr>
            </a:pPr>
            <a:r>
              <a:t>Adverse disease environment?</a:t>
            </a:r>
          </a:p>
          <a:p>
            <a:pPr lvl="1" marL="192394" indent="-76957" defTabSz="106675">
              <a:spcBef>
                <a:spcPts val="500"/>
              </a:spcBef>
              <a:defRPr sz="1176">
                <a:latin typeface="Times New Roman"/>
                <a:ea typeface="Times New Roman"/>
                <a:cs typeface="Times New Roman"/>
                <a:sym typeface="Times New Roman"/>
              </a:defRPr>
            </a:pPr>
            <a:r>
              <a:t>Vansina/McIntosh: unique sub-Saharan African sociological matrix inhibits centralization</a:t>
            </a:r>
          </a:p>
        </p:txBody>
      </p:sp>
      <p:sp>
        <p:nvSpPr>
          <p:cNvPr id="12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12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458" y="61198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2806671" fill="hold"/>
                                        <p:tgtEl>
                                          <p:spTgt spid="1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Present at the Creation"/>
          <p:cNvSpPr txBox="1"/>
          <p:nvPr>
            <p:ph type="title"/>
          </p:nvPr>
        </p:nvSpPr>
        <p:spPr>
          <a:xfrm>
            <a:off x="124795" y="-1"/>
            <a:ext cx="8890001" cy="1261271"/>
          </a:xfrm>
          <a:prstGeom prst="rect">
            <a:avLst/>
          </a:prstGeom>
        </p:spPr>
        <p:txBody>
          <a:bodyPr/>
          <a:lstStyle>
            <a:lvl1pPr defTabSz="242772">
              <a:defRPr sz="4248"/>
            </a:lvl1pPr>
          </a:lstStyle>
          <a:p>
            <a:pPr/>
            <a:r>
              <a:t>Within Sub-Saharan Africa Correlations</a:t>
            </a:r>
          </a:p>
        </p:txBody>
      </p:sp>
      <p:sp>
        <p:nvSpPr>
          <p:cNvPr id="134" name="Somehow, after World War II, nearly everything went right…"/>
          <p:cNvSpPr txBox="1"/>
          <p:nvPr>
            <p:ph type="body" sz="half" idx="1"/>
          </p:nvPr>
        </p:nvSpPr>
        <p:spPr>
          <a:xfrm>
            <a:off x="124795" y="1261267"/>
            <a:ext cx="4477106" cy="4687518"/>
          </a:xfrm>
          <a:prstGeom prst="rect">
            <a:avLst/>
          </a:prstGeom>
        </p:spPr>
        <p:txBody>
          <a:bodyPr anchor="t"/>
          <a:lstStyle/>
          <a:p>
            <a:pPr marL="0" indent="0" defTabSz="171986">
              <a:spcBef>
                <a:spcPts val="900"/>
              </a:spcBef>
              <a:buSzTx/>
              <a:buNone/>
              <a:defRPr b="1" sz="2370">
                <a:latin typeface="+mj-lt"/>
                <a:ea typeface="+mj-ea"/>
                <a:cs typeface="+mj-cs"/>
                <a:sym typeface="Helvetica"/>
              </a:defRPr>
            </a:pPr>
            <a:r>
              <a:t>James Robinson: what determines a society’s “level of sovereignty” within Africa?:</a:t>
            </a:r>
          </a:p>
          <a:p>
            <a:pPr marL="124074" indent="-124074" defTabSz="171986">
              <a:spcBef>
                <a:spcPts val="900"/>
              </a:spcBef>
              <a:defRPr sz="1896">
                <a:latin typeface="Times New Roman"/>
                <a:ea typeface="Times New Roman"/>
                <a:cs typeface="Times New Roman"/>
                <a:sym typeface="Times New Roman"/>
              </a:defRPr>
            </a:pPr>
            <a:r>
              <a:t>Not correlated with agricultural potential</a:t>
            </a:r>
          </a:p>
          <a:p>
            <a:pPr marL="124074" indent="-124074" defTabSz="171986">
              <a:spcBef>
                <a:spcPts val="900"/>
              </a:spcBef>
              <a:defRPr sz="1896">
                <a:latin typeface="Times New Roman"/>
                <a:ea typeface="Times New Roman"/>
                <a:cs typeface="Times New Roman"/>
                <a:sym typeface="Times New Roman"/>
              </a:defRPr>
            </a:pPr>
            <a:r>
              <a:t>Not correlated with disease burden</a:t>
            </a:r>
          </a:p>
          <a:p>
            <a:pPr marL="124074" indent="-124074" defTabSz="171986">
              <a:spcBef>
                <a:spcPts val="900"/>
              </a:spcBef>
              <a:defRPr sz="1896">
                <a:latin typeface="Times New Roman"/>
                <a:ea typeface="Times New Roman"/>
                <a:cs typeface="Times New Roman"/>
                <a:sym typeface="Times New Roman"/>
              </a:defRPr>
            </a:pPr>
            <a:r>
              <a:t>Correlated with population density</a:t>
            </a:r>
          </a:p>
          <a:p>
            <a:pPr marL="124074" indent="-124074" defTabSz="171986">
              <a:spcBef>
                <a:spcPts val="900"/>
              </a:spcBef>
              <a:defRPr sz="1896">
                <a:latin typeface="Times New Roman"/>
                <a:ea typeface="Times New Roman"/>
                <a:cs typeface="Times New Roman"/>
                <a:sym typeface="Times New Roman"/>
              </a:defRPr>
            </a:pPr>
            <a:r>
              <a:t>Social network ties &amp; belief structures?</a:t>
            </a:r>
          </a:p>
          <a:p>
            <a:pPr lvl="1" marL="310186" indent="-124074" defTabSz="171986">
              <a:spcBef>
                <a:spcPts val="900"/>
              </a:spcBef>
              <a:defRPr sz="1896">
                <a:latin typeface="Times New Roman"/>
                <a:ea typeface="Times New Roman"/>
                <a:cs typeface="Times New Roman"/>
                <a:sym typeface="Times New Roman"/>
              </a:defRPr>
            </a:pPr>
            <a:r>
              <a:t>Little robustness</a:t>
            </a:r>
          </a:p>
          <a:p>
            <a:pPr lvl="1" marL="310186" indent="-124074" defTabSz="171986">
              <a:spcBef>
                <a:spcPts val="900"/>
              </a:spcBef>
              <a:defRPr sz="1896">
                <a:latin typeface="Times New Roman"/>
                <a:ea typeface="Times New Roman"/>
                <a:cs typeface="Times New Roman"/>
                <a:sym typeface="Times New Roman"/>
              </a:defRPr>
            </a:pPr>
            <a:r>
              <a:t>(age) x (kinship) x (witchcraft)</a:t>
            </a:r>
          </a:p>
          <a:p>
            <a:pPr marL="124074" indent="-124074" defTabSz="171986">
              <a:spcBef>
                <a:spcPts val="900"/>
              </a:spcBef>
              <a:defRPr sz="1896">
                <a:latin typeface="Times New Roman"/>
                <a:ea typeface="Times New Roman"/>
                <a:cs typeface="Times New Roman"/>
                <a:sym typeface="Times New Roman"/>
              </a:defRPr>
            </a:pPr>
            <a:r>
              <a:t>Is sub-Saharan Africa in the agrarian age a success? Society successfully resisting the state?</a:t>
            </a:r>
          </a:p>
        </p:txBody>
      </p:sp>
      <p:sp>
        <p:nvSpPr>
          <p:cNvPr id="13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36" name="Image" descr="Image"/>
          <p:cNvPicPr>
            <a:picLocks noChangeAspect="0"/>
          </p:cNvPicPr>
          <p:nvPr/>
        </p:nvPicPr>
        <p:blipFill>
          <a:blip r:embed="rId3">
            <a:extLst/>
          </a:blip>
          <a:stretch>
            <a:fillRect/>
          </a:stretch>
        </p:blipFill>
        <p:spPr>
          <a:xfrm>
            <a:off x="4601900" y="1261269"/>
            <a:ext cx="4412896" cy="5248305"/>
          </a:xfrm>
          <a:prstGeom prst="rect">
            <a:avLst/>
          </a:prstGeom>
          <a:ln w="12700">
            <a:miter lim="400000"/>
          </a:ln>
        </p:spPr>
      </p:pic>
      <p:pic>
        <p:nvPicPr>
          <p:cNvPr id="13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7374" y="61323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8638320" fill="hold"/>
                                        <p:tgtEl>
                                          <p:spTgt spid="13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Present at the Creation"/>
          <p:cNvSpPr txBox="1"/>
          <p:nvPr>
            <p:ph type="title"/>
          </p:nvPr>
        </p:nvSpPr>
        <p:spPr>
          <a:xfrm>
            <a:off x="124795" y="-1"/>
            <a:ext cx="8890001" cy="1261271"/>
          </a:xfrm>
          <a:prstGeom prst="rect">
            <a:avLst/>
          </a:prstGeom>
        </p:spPr>
        <p:txBody>
          <a:bodyPr/>
          <a:lstStyle>
            <a:lvl1pPr defTabSz="411479">
              <a:defRPr sz="7200"/>
            </a:lvl1pPr>
          </a:lstStyle>
          <a:p>
            <a:pPr/>
            <a:r>
              <a:t>I Samuel 8:4 ff.</a:t>
            </a:r>
          </a:p>
        </p:txBody>
      </p:sp>
      <p:sp>
        <p:nvSpPr>
          <p:cNvPr id="14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All the elders of Israel gathered themselves together, and came to Samuel unto Ramah:</a:t>
            </a:r>
          </a:p>
          <a:p>
            <a:pPr marL="102086" indent="-102086" defTabSz="141508">
              <a:spcBef>
                <a:spcPts val="700"/>
              </a:spcBef>
              <a:defRPr sz="1560">
                <a:latin typeface="Times New Roman"/>
                <a:ea typeface="Times New Roman"/>
                <a:cs typeface="Times New Roman"/>
                <a:sym typeface="Times New Roman"/>
              </a:defRPr>
            </a:pPr>
            <a:r>
              <a:t>And said unto him, “Behold, thou art old, and thy sons walk not in thy ways: now make us a king to judge us like all the nations.”…</a:t>
            </a:r>
          </a:p>
          <a:p>
            <a:pPr marL="102086" indent="-102086" defTabSz="141508">
              <a:spcBef>
                <a:spcPts val="700"/>
              </a:spcBef>
              <a:defRPr sz="1560">
                <a:latin typeface="Times New Roman"/>
                <a:ea typeface="Times New Roman"/>
                <a:cs typeface="Times New Roman"/>
                <a:sym typeface="Times New Roman"/>
              </a:defRPr>
            </a:pPr>
            <a:r>
              <a:t>And Samuel told all the words of the Lord unto the people that asked of him a king. And he said:</a:t>
            </a:r>
          </a:p>
          <a:p>
            <a:pPr lvl="1" marL="255216" indent="-102086" defTabSz="141508">
              <a:spcBef>
                <a:spcPts val="700"/>
              </a:spcBef>
              <a:defRPr sz="1560">
                <a:latin typeface="Times New Roman"/>
                <a:ea typeface="Times New Roman"/>
                <a:cs typeface="Times New Roman"/>
                <a:sym typeface="Times New Roman"/>
              </a:defRPr>
            </a:pPr>
            <a:r>
              <a:t>“This will be the manner of the king that shall reign over you: He will take your sons, and appoint them for himself, for his chariots, and to be his horsemen; and some shall run before his chariots. And he will appoint him captains over thousands, and captains over fifties; and will set them to ear his ground, and to reap his harvest, and to make his instruments of war, and instruments of his chariots. And he will take your daughters to be confectionaries, and to be cooks, and to be bakers.</a:t>
            </a:r>
          </a:p>
          <a:p>
            <a:pPr lvl="1" marL="255216" indent="-102086" defTabSz="141508">
              <a:spcBef>
                <a:spcPts val="700"/>
              </a:spcBef>
              <a:defRPr sz="1560">
                <a:latin typeface="Times New Roman"/>
                <a:ea typeface="Times New Roman"/>
                <a:cs typeface="Times New Roman"/>
                <a:sym typeface="Times New Roman"/>
              </a:defRPr>
            </a:pPr>
            <a:r>
              <a:t>“And he will take your fields, and your vineyards, and your oliveyards, even the best of them, and give them to his servants. And he will take the tenth of your seed, and of your vineyards, and give to his officers, and to his servants. And he will take your menservants, and your maidservants, and your goodliest young men, and your asses, and put them to his work.</a:t>
            </a:r>
          </a:p>
          <a:p>
            <a:pPr lvl="1" marL="255216" indent="-102086" defTabSz="141508">
              <a:spcBef>
                <a:spcPts val="700"/>
              </a:spcBef>
              <a:defRPr sz="1560">
                <a:latin typeface="Times New Roman"/>
                <a:ea typeface="Times New Roman"/>
                <a:cs typeface="Times New Roman"/>
                <a:sym typeface="Times New Roman"/>
              </a:defRPr>
            </a:pPr>
            <a:r>
              <a:t>“He will take the tenth of your sheep: and ye shall be his servants.</a:t>
            </a:r>
          </a:p>
          <a:p>
            <a:pPr lvl="1" marL="255216" indent="-102086" defTabSz="141508">
              <a:spcBef>
                <a:spcPts val="700"/>
              </a:spcBef>
              <a:defRPr sz="1560">
                <a:latin typeface="Times New Roman"/>
                <a:ea typeface="Times New Roman"/>
                <a:cs typeface="Times New Roman"/>
                <a:sym typeface="Times New Roman"/>
              </a:defRPr>
            </a:pPr>
            <a:r>
              <a:t>“And ye shall cry out in that day because of your king which ye shall have chosen you; and the Lord will not hear you in that day…”</a:t>
            </a:r>
          </a:p>
        </p:txBody>
      </p:sp>
      <p:sp>
        <p:nvSpPr>
          <p:cNvPr id="14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4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0741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1988319" fill="hold"/>
                                        <p:tgtEl>
                                          <p:spTgt spid="1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Present at the Creation"/>
          <p:cNvSpPr txBox="1"/>
          <p:nvPr>
            <p:ph type="title"/>
          </p:nvPr>
        </p:nvSpPr>
        <p:spPr>
          <a:xfrm>
            <a:off x="124795" y="-1"/>
            <a:ext cx="8890001" cy="1261271"/>
          </a:xfrm>
          <a:prstGeom prst="rect">
            <a:avLst/>
          </a:prstGeom>
        </p:spPr>
        <p:txBody>
          <a:bodyPr/>
          <a:lstStyle>
            <a:lvl1pPr defTabSz="411479">
              <a:defRPr sz="7200"/>
            </a:lvl1pPr>
          </a:lstStyle>
          <a:p>
            <a:pPr/>
            <a:r>
              <a:t>Slavery in Africa</a:t>
            </a:r>
          </a:p>
        </p:txBody>
      </p:sp>
      <p:sp>
        <p:nvSpPr>
          <p:cNvPr id="14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4164">
              <a:spcBef>
                <a:spcPts val="900"/>
              </a:spcBef>
              <a:buSzTx/>
              <a:buNone/>
              <a:defRPr b="1">
                <a:latin typeface="+mj-lt"/>
                <a:ea typeface="+mj-ea"/>
                <a:cs typeface="+mj-cs"/>
                <a:sym typeface="Helvetica"/>
              </a:defRPr>
            </a:pPr>
            <a:r>
              <a:t>Slavery &amp; thralldom common in human history:</a:t>
            </a:r>
          </a:p>
          <a:p>
            <a:pPr marL="125644" indent="-125644" defTabSz="174164">
              <a:spcBef>
                <a:spcPts val="900"/>
              </a:spcBef>
              <a:defRPr sz="1920">
                <a:latin typeface="Times New Roman"/>
                <a:ea typeface="Times New Roman"/>
                <a:cs typeface="Times New Roman"/>
                <a:sym typeface="Times New Roman"/>
              </a:defRPr>
            </a:pPr>
            <a:r>
              <a:t>Steal people, rip them out of their social context, and sell them to foreigners</a:t>
            </a:r>
          </a:p>
          <a:p>
            <a:pPr marL="125644" indent="-125644" defTabSz="174164">
              <a:spcBef>
                <a:spcPts val="900"/>
              </a:spcBef>
              <a:defRPr sz="1920">
                <a:latin typeface="Times New Roman"/>
                <a:ea typeface="Times New Roman"/>
                <a:cs typeface="Times New Roman"/>
                <a:sym typeface="Times New Roman"/>
              </a:defRPr>
            </a:pPr>
            <a:r>
              <a:t>Then, without social ties or orientation, they can be treated worse than poor third cousins</a:t>
            </a:r>
          </a:p>
          <a:p>
            <a:pPr lvl="1" marL="314112" indent="-125644" defTabSz="174164">
              <a:spcBef>
                <a:spcPts val="900"/>
              </a:spcBef>
              <a:defRPr sz="1920">
                <a:latin typeface="Times New Roman"/>
                <a:ea typeface="Times New Roman"/>
                <a:cs typeface="Times New Roman"/>
                <a:sym typeface="Times New Roman"/>
              </a:defRPr>
            </a:pPr>
            <a:r>
              <a:t>Or things can get much nastier: galleys, mines, plantations</a:t>
            </a:r>
          </a:p>
          <a:p>
            <a:pPr marL="125644" indent="-125644" defTabSz="174164">
              <a:spcBef>
                <a:spcPts val="900"/>
              </a:spcBef>
              <a:defRPr sz="1920">
                <a:latin typeface="Times New Roman"/>
                <a:ea typeface="Times New Roman"/>
                <a:cs typeface="Times New Roman"/>
                <a:sym typeface="Times New Roman"/>
              </a:defRPr>
            </a:pPr>
            <a:r>
              <a:t>Genesis 37:23 ff.:</a:t>
            </a:r>
          </a:p>
          <a:p>
            <a:pPr lvl="1" marL="314112" indent="-125644" defTabSz="174164">
              <a:spcBef>
                <a:spcPts val="900"/>
              </a:spcBef>
              <a:defRPr sz="1920">
                <a:latin typeface="Times New Roman"/>
                <a:ea typeface="Times New Roman"/>
                <a:cs typeface="Times New Roman"/>
                <a:sym typeface="Times New Roman"/>
              </a:defRPr>
            </a:pPr>
            <a:r>
              <a:t>When Joseph was come unto his brethren, that they stript Joseph… and cast him into a pit…. And, behold, a company of Ishmeelites came from Gilead with their camels bearing spicery and balm and myrrh, going to carry it down to Egypt. And Judah said unto his brethren, “What profit is it if we slay our brother, and conceal his blood? Come, and let us sell him to the Ishmeelites, and let not our hand be upon him; for he is our brother and our flesh.” And his brethren were content…. They drew and lifted up Joseph out of the pit, and sold Joseph to the Ishmeelites for twenty pieces of silver: and they brought Joseph into Egypt…. And the Midianites sold him into Egypt unto Potiphar, an officer of Pharaoh's, and captain of the guard…”</a:t>
            </a:r>
          </a:p>
        </p:txBody>
      </p:sp>
      <p:sp>
        <p:nvSpPr>
          <p:cNvPr id="15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916" y="61447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789993"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1"/>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